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notesSlides/notesSlide1.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2.xml" ContentType="application/vnd.openxmlformats-officedocument.drawingml.chartshapes+xml"/>
  <Override PartName="/ppt/notesSlides/notesSlide3.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3.xml" ContentType="application/vnd.openxmlformats-officedocument.drawingml.chartshapes+xml"/>
  <Override PartName="/ppt/notesSlides/notesSlide4.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4.xml" ContentType="application/vnd.openxmlformats-officedocument.drawingml.chartshapes+xml"/>
  <Override PartName="/ppt/notesSlides/notesSlide5.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8.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6.xml" ContentType="application/vnd.openxmlformats-officedocument.presentationml.notesSlide+xml"/>
  <Override PartName="/ppt/charts/chart19.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7.xml" ContentType="application/vnd.openxmlformats-officedocument.presentationml.notesSlide+xml"/>
  <Override PartName="/ppt/charts/chart20.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8.xml" ContentType="application/vnd.openxmlformats-officedocument.presentationml.notesSlide+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drawings/drawing5.xml" ContentType="application/vnd.openxmlformats-officedocument.drawingml.chartshapes+xml"/>
  <Override PartName="/ppt/notesSlides/notesSlide9.xml" ContentType="application/vnd.openxmlformats-officedocument.presentationml.notesSlid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 id="2147483720" r:id="rId2"/>
  </p:sldMasterIdLst>
  <p:notesMasterIdLst>
    <p:notesMasterId r:id="rId29"/>
  </p:notesMasterIdLst>
  <p:sldIdLst>
    <p:sldId id="257" r:id="rId3"/>
    <p:sldId id="330" r:id="rId4"/>
    <p:sldId id="332" r:id="rId5"/>
    <p:sldId id="327" r:id="rId6"/>
    <p:sldId id="341" r:id="rId7"/>
    <p:sldId id="342" r:id="rId8"/>
    <p:sldId id="338" r:id="rId9"/>
    <p:sldId id="314" r:id="rId10"/>
    <p:sldId id="336" r:id="rId11"/>
    <p:sldId id="268" r:id="rId12"/>
    <p:sldId id="331" r:id="rId13"/>
    <p:sldId id="319" r:id="rId14"/>
    <p:sldId id="343" r:id="rId15"/>
    <p:sldId id="337" r:id="rId16"/>
    <p:sldId id="307" r:id="rId17"/>
    <p:sldId id="344" r:id="rId18"/>
    <p:sldId id="308" r:id="rId19"/>
    <p:sldId id="301" r:id="rId20"/>
    <p:sldId id="350" r:id="rId21"/>
    <p:sldId id="349" r:id="rId22"/>
    <p:sldId id="340" r:id="rId23"/>
    <p:sldId id="346" r:id="rId24"/>
    <p:sldId id="347" r:id="rId25"/>
    <p:sldId id="351" r:id="rId26"/>
    <p:sldId id="348" r:id="rId27"/>
    <p:sldId id="345" r:id="rId28"/>
  </p:sldIdLst>
  <p:sldSz cx="12192000" cy="6858000"/>
  <p:notesSz cx="10018713" cy="6888163"/>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דקלה תקוטיאל" initials="דת" lastIdx="2" clrIdx="0">
    <p:extLst>
      <p:ext uri="{19B8F6BF-5375-455C-9EA6-DF929625EA0E}">
        <p15:presenceInfo xmlns:p15="http://schemas.microsoft.com/office/powerpoint/2012/main" userId="S-1-5-21-4291124295-3680419882-3071900511-12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FF3F3F"/>
    <a:srgbClr val="EAEAEA"/>
    <a:srgbClr val="FF5050"/>
    <a:srgbClr val="DA0000"/>
    <a:srgbClr val="C80000"/>
    <a:srgbClr val="CC0000"/>
    <a:srgbClr val="0A5BC6"/>
    <a:srgbClr val="A5D228"/>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417" autoAdjust="0"/>
    <p:restoredTop sz="94660"/>
  </p:normalViewPr>
  <p:slideViewPr>
    <p:cSldViewPr>
      <p:cViewPr varScale="1">
        <p:scale>
          <a:sx n="110" d="100"/>
          <a:sy n="110" d="100"/>
        </p:scale>
        <p:origin x="67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__________Microsoft_Excel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PRESIDENT-MAGIC\Haninot\&#1490;&#1497;&#1489;&#1493;&#1497;%20&#1506;&#1497;&#1491;&#1493;\&#1504;&#1514;&#1493;&#1504;&#1497;%20&#1495;&#1504;&#1497;&#1504;&#1493;&#1514;\&#1504;&#1514;&#1493;&#1504;&#1497;&#1501;%20-%20&#1505;&#1497;&#1499;&#1493;&#1501;%20&#1513;&#1504;&#1514;%202022.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_______________Microsoft_Excel7.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2.xml"/></Relationships>
</file>

<file path=ppt/charts/_rels/chart12.xml.rels><?xml version="1.0" encoding="UTF-8" standalone="yes"?>
<Relationships xmlns="http://schemas.openxmlformats.org/package/2006/relationships"><Relationship Id="rId3" Type="http://schemas.openxmlformats.org/officeDocument/2006/relationships/package" Target="../embeddings/_______________Microsoft_Excel8.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_______________Microsoft_Excel9.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3.xml"/></Relationships>
</file>

<file path=ppt/charts/_rels/chart14.xml.rels><?xml version="1.0" encoding="UTF-8" standalone="yes"?>
<Relationships xmlns="http://schemas.openxmlformats.org/package/2006/relationships"><Relationship Id="rId3" Type="http://schemas.openxmlformats.org/officeDocument/2006/relationships/oleObject" Target="file:///\\PRESIDENT-MAGIC\Haninot\&#1490;&#1497;&#1489;&#1493;&#1497;%20&#1506;&#1497;&#1491;&#1493;\&#1504;&#1514;&#1493;&#1504;&#1497;%20&#1495;&#1504;&#1497;&#1504;&#1493;&#1514;\&#1504;&#1514;&#1493;&#1504;&#1497;&#1501;%20-%20&#1505;&#1497;&#1499;&#1493;&#1501;%20&#1513;&#1504;&#1514;%202022.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package" Target="../embeddings/_______________Microsoft_Excel10.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4.xml"/></Relationships>
</file>

<file path=ppt/charts/_rels/chart16.xml.rels><?xml version="1.0" encoding="UTF-8" standalone="yes"?>
<Relationships xmlns="http://schemas.openxmlformats.org/package/2006/relationships"><Relationship Id="rId3" Type="http://schemas.openxmlformats.org/officeDocument/2006/relationships/package" Target="../embeddings/_______________Microsoft_Excel11.xlsx"/><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package" Target="../embeddings/_______________Microsoft_Excel12.xlsx"/><Relationship Id="rId2" Type="http://schemas.microsoft.com/office/2011/relationships/chartColorStyle" Target="colors16.xml"/><Relationship Id="rId1" Type="http://schemas.microsoft.com/office/2011/relationships/chartStyle" Target="style16.xml"/></Relationships>
</file>

<file path=ppt/charts/_rels/chart18.xml.rels><?xml version="1.0" encoding="UTF-8" standalone="yes"?>
<Relationships xmlns="http://schemas.openxmlformats.org/package/2006/relationships"><Relationship Id="rId3" Type="http://schemas.openxmlformats.org/officeDocument/2006/relationships/package" Target="../embeddings/_______________Microsoft_Excel13.xlsx"/><Relationship Id="rId2" Type="http://schemas.microsoft.com/office/2011/relationships/chartColorStyle" Target="colors17.xml"/><Relationship Id="rId1" Type="http://schemas.microsoft.com/office/2011/relationships/chartStyle" Target="style17.xml"/></Relationships>
</file>

<file path=ppt/charts/_rels/chart19.xml.rels><?xml version="1.0" encoding="UTF-8" standalone="yes"?>
<Relationships xmlns="http://schemas.openxmlformats.org/package/2006/relationships"><Relationship Id="rId3" Type="http://schemas.openxmlformats.org/officeDocument/2006/relationships/package" Target="../embeddings/_______________Microsoft_Excel14.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oleObject" Target="file:///\\PRESIDENT-MAGIC\Haninot\&#1490;&#1497;&#1489;&#1493;&#1497;%20&#1506;&#1497;&#1491;&#1493;\&#1504;&#1514;&#1493;&#1504;&#1497;%20&#1495;&#1504;&#1497;&#1504;&#1493;&#1514;\&#1512;&#1497;&#1499;&#1493;&#1494;%20&#1504;&#1514;&#1493;&#1504;&#1497;&#1501;%202022.xlsx"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_______________Microsoft_Excel15.xlsx"/><Relationship Id="rId2" Type="http://schemas.microsoft.com/office/2011/relationships/chartColorStyle" Target="colors19.xml"/><Relationship Id="rId1" Type="http://schemas.microsoft.com/office/2011/relationships/chartStyle" Target="style19.xml"/></Relationships>
</file>

<file path=ppt/charts/_rels/chart21.xml.rels><?xml version="1.0" encoding="UTF-8" standalone="yes"?>
<Relationships xmlns="http://schemas.openxmlformats.org/package/2006/relationships"><Relationship Id="rId3" Type="http://schemas.openxmlformats.org/officeDocument/2006/relationships/oleObject" Target="file:///\\President-fs\Users\dikla.takutiel\Desktop\&#1495;&#1504;&#1497;&#1504;&#1493;&#1514;\&#1505;&#1496;&#1496;&#1497;&#1505;&#1496;&#1497;&#1511;&#1492;\2024\&#1505;&#1497;&#1499;&#1493;&#1501;%20&#1513;&#1504;&#1492;%202024\&#1504;&#1514;&#1493;&#1504;&#1497;&#1501;%20&#1490;&#1493;&#1500;&#1502;&#1497;\&#1504;&#1514;&#1493;&#1504;&#1497;&#1501;.xlsx" TargetMode="Externa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5.xml"/></Relationships>
</file>

<file path=ppt/charts/_rels/chart22.xml.rels><?xml version="1.0" encoding="UTF-8" standalone="yes"?>
<Relationships xmlns="http://schemas.openxmlformats.org/package/2006/relationships"><Relationship Id="rId3" Type="http://schemas.openxmlformats.org/officeDocument/2006/relationships/package" Target="../embeddings/_______________Microsoft_Excel16.xlsx"/><Relationship Id="rId2" Type="http://schemas.microsoft.com/office/2011/relationships/chartColorStyle" Target="colors21.xml"/><Relationship Id="rId1" Type="http://schemas.microsoft.com/office/2011/relationships/chartStyle" Target="style21.xml"/></Relationships>
</file>

<file path=ppt/charts/_rels/chart23.xml.rels><?xml version="1.0" encoding="UTF-8" standalone="yes"?>
<Relationships xmlns="http://schemas.openxmlformats.org/package/2006/relationships"><Relationship Id="rId3" Type="http://schemas.openxmlformats.org/officeDocument/2006/relationships/oleObject" Target="file:///\\President-fs\Users\dikla.takutiel\Desktop\&#1495;&#1504;&#1497;&#1504;&#1493;&#1514;\&#1505;&#1496;&#1496;&#1497;&#1505;&#1496;&#1497;&#1511;&#1492;\2024\&#1505;&#1497;&#1499;&#1493;&#1501;%20&#1513;&#1504;&#1492;%202024\&#1504;&#1514;&#1493;&#1504;&#1497;&#1501;%20&#1490;&#1493;&#1500;&#1502;&#1497;\&#1504;&#1514;&#1493;&#1504;&#1497;&#1501;.xlsx" TargetMode="External"/><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_________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PRESIDENT-MAGIC\Haninot\&#1490;&#1497;&#1489;&#1493;&#1497;%20&#1506;&#1497;&#1491;&#1493;\&#1504;&#1514;&#1493;&#1504;&#1497;%20&#1495;&#1504;&#1497;&#1504;&#1493;&#1514;\&#1512;&#1497;&#1499;&#1493;&#1494;%20&#1504;&#1514;&#1493;&#1504;&#1497;&#1501;%2020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__________Microsoft_Excel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1" Type="http://schemas.openxmlformats.org/officeDocument/2006/relationships/package" Target="../embeddings/_______________Microsoft_Excel4.xlsx"/></Relationships>
</file>

<file path=ppt/charts/_rels/chart7.xml.rels><?xml version="1.0" encoding="UTF-8" standalone="yes"?>
<Relationships xmlns="http://schemas.openxmlformats.org/package/2006/relationships"><Relationship Id="rId3" Type="http://schemas.openxmlformats.org/officeDocument/2006/relationships/oleObject" Target="file:///\\PRESIDENT-MAGIC\Haninot\&#1490;&#1497;&#1489;&#1493;&#1497;%20&#1506;&#1497;&#1491;&#1493;\&#1504;&#1514;&#1493;&#1504;&#1497;%20&#1495;&#1504;&#1497;&#1504;&#1493;&#1514;\&#1512;&#1497;&#1499;&#1493;&#1494;%20&#1504;&#1514;&#1493;&#1504;&#1497;&#1501;%202022.xlsx" TargetMode="External"/><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_______________Microsoft_Excel5.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_______________Microsoft_Excel6.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t" anchorCtr="1">
                <a:spAutoFit/>
              </a:bodyPr>
              <a:lstStyle/>
              <a:p>
                <a:pPr>
                  <a:defRPr sz="14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'פניות בכתב'!$B$11:$M$11</c:f>
              <c:strCache>
                <c:ptCount val="12"/>
                <c:pt idx="0">
                  <c:v>ינואר</c:v>
                </c:pt>
                <c:pt idx="1">
                  <c:v>פבואר</c:v>
                </c:pt>
                <c:pt idx="2">
                  <c:v>מרץ</c:v>
                </c:pt>
                <c:pt idx="3">
                  <c:v>אפריל</c:v>
                </c:pt>
                <c:pt idx="4">
                  <c:v>מאי</c:v>
                </c:pt>
                <c:pt idx="5">
                  <c:v>יוני</c:v>
                </c:pt>
                <c:pt idx="6">
                  <c:v>יולי</c:v>
                </c:pt>
                <c:pt idx="7">
                  <c:v>אוגוסט</c:v>
                </c:pt>
                <c:pt idx="8">
                  <c:v>ספטמבר</c:v>
                </c:pt>
                <c:pt idx="9">
                  <c:v>אוקטובר</c:v>
                </c:pt>
                <c:pt idx="10">
                  <c:v>נובמבר</c:v>
                </c:pt>
                <c:pt idx="11">
                  <c:v>דצמבר</c:v>
                </c:pt>
              </c:strCache>
            </c:strRef>
          </c:cat>
          <c:val>
            <c:numRef>
              <c:f>'פניות בכתב'!$B$12:$M$12</c:f>
              <c:numCache>
                <c:formatCode>General</c:formatCode>
                <c:ptCount val="12"/>
                <c:pt idx="0">
                  <c:v>397</c:v>
                </c:pt>
                <c:pt idx="1">
                  <c:v>277</c:v>
                </c:pt>
                <c:pt idx="2">
                  <c:v>267</c:v>
                </c:pt>
                <c:pt idx="3">
                  <c:v>215</c:v>
                </c:pt>
                <c:pt idx="4">
                  <c:v>395</c:v>
                </c:pt>
                <c:pt idx="5">
                  <c:v>311</c:v>
                </c:pt>
                <c:pt idx="6">
                  <c:v>334</c:v>
                </c:pt>
                <c:pt idx="7">
                  <c:v>333</c:v>
                </c:pt>
                <c:pt idx="8">
                  <c:v>380</c:v>
                </c:pt>
                <c:pt idx="9">
                  <c:v>246</c:v>
                </c:pt>
                <c:pt idx="10">
                  <c:v>313</c:v>
                </c:pt>
                <c:pt idx="11">
                  <c:v>278</c:v>
                </c:pt>
              </c:numCache>
            </c:numRef>
          </c:val>
          <c:extLst xmlns:c16r2="http://schemas.microsoft.com/office/drawing/2015/06/chart">
            <c:ext xmlns:c16="http://schemas.microsoft.com/office/drawing/2014/chart" uri="{C3380CC4-5D6E-409C-BE32-E72D297353CC}">
              <c16:uniqueId val="{00000000-51B2-4EBE-983A-135AA64F3F8D}"/>
            </c:ext>
          </c:extLst>
        </c:ser>
        <c:dLbls>
          <c:showLegendKey val="0"/>
          <c:showVal val="0"/>
          <c:showCatName val="0"/>
          <c:showSerName val="0"/>
          <c:showPercent val="0"/>
          <c:showBubbleSize val="0"/>
        </c:dLbls>
        <c:gapWidth val="150"/>
        <c:shape val="box"/>
        <c:axId val="378511456"/>
        <c:axId val="378511848"/>
        <c:axId val="0"/>
      </c:bar3DChart>
      <c:catAx>
        <c:axId val="378511456"/>
        <c:scaling>
          <c:orientation val="maxMin"/>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crossAx val="378511848"/>
        <c:crosses val="autoZero"/>
        <c:auto val="1"/>
        <c:lblAlgn val="ctr"/>
        <c:lblOffset val="100"/>
        <c:noMultiLvlLbl val="0"/>
      </c:catAx>
      <c:valAx>
        <c:axId val="378511848"/>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37851145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dLblPos val="bestFit"/>
          <c:showLegendKey val="0"/>
          <c:showVal val="1"/>
          <c:showCatName val="0"/>
          <c:showSerName val="0"/>
          <c:showPercent val="0"/>
          <c:showBubbleSize val="0"/>
          <c:showLeaderLines val="0"/>
        </c:dLbls>
        <c:firstSliceAng val="360"/>
      </c:pieChart>
      <c:spPr>
        <a:noFill/>
        <a:ln>
          <a:noFill/>
        </a:ln>
        <a:effectLst/>
      </c:spPr>
    </c:plotArea>
    <c:plotVisOnly val="1"/>
    <c:dispBlanksAs val="gap"/>
    <c:showDLblsOverMax val="0"/>
  </c:chart>
  <c:spPr>
    <a:noFill/>
    <a:ln>
      <a:noFill/>
    </a:ln>
    <a:effectLst/>
  </c:spPr>
  <c:txPr>
    <a:bodyPr anchor="t"/>
    <a:lstStyle/>
    <a:p>
      <a:pPr>
        <a:defRPr/>
      </a:pPr>
      <a:endParaRPr lang="he-I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6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728171618548589"/>
          <c:y val="0"/>
          <c:w val="0.71393152562282802"/>
          <c:h val="1"/>
        </c:manualLayout>
      </c:layout>
      <c:pie3DChart>
        <c:varyColors val="1"/>
        <c:ser>
          <c:idx val="0"/>
          <c:order val="0"/>
          <c:dPt>
            <c:idx val="0"/>
            <c:bubble3D val="0"/>
            <c:spPr>
              <a:solidFill>
                <a:schemeClr val="bg2"/>
              </a:solidFill>
              <a:ln>
                <a:solidFill>
                  <a:schemeClr val="accent2">
                    <a:lumMod val="40000"/>
                    <a:lumOff val="60000"/>
                  </a:schemeClr>
                </a:solidFill>
              </a:ln>
              <a:effectLst/>
              <a:scene3d>
                <a:camera prst="orthographicFront">
                  <a:rot lat="0" lon="0" rev="0"/>
                </a:camera>
                <a:lightRig rig="brightRoom" dir="tl">
                  <a:rot lat="0" lon="0" rev="1800000"/>
                </a:lightRig>
              </a:scene3d>
              <a:sp3d contourW="10160" prstMaterial="dkEdge">
                <a:bevelT w="38100" h="50800" prst="angle"/>
                <a:contourClr>
                  <a:schemeClr val="accent2">
                    <a:lumMod val="40000"/>
                    <a:lumOff val="60000"/>
                  </a:schemeClr>
                </a:contourClr>
              </a:sp3d>
            </c:spPr>
            <c:extLst xmlns:c16r2="http://schemas.microsoft.com/office/drawing/2015/06/chart">
              <c:ext xmlns:c16="http://schemas.microsoft.com/office/drawing/2014/chart" uri="{C3380CC4-5D6E-409C-BE32-E72D297353CC}">
                <c16:uniqueId val="{00000001-20C2-4001-80AE-E180B4A5FA14}"/>
              </c:ext>
            </c:extLst>
          </c:dPt>
          <c:dPt>
            <c:idx val="1"/>
            <c:bubble3D val="0"/>
            <c:spPr>
              <a:solidFill>
                <a:srgbClr val="FF3F3F"/>
              </a:solidFill>
              <a:ln>
                <a:solidFill>
                  <a:srgbClr val="DA0000"/>
                </a:solidFill>
              </a:ln>
              <a:effectLst/>
              <a:scene3d>
                <a:camera prst="orthographicFront">
                  <a:rot lat="0" lon="0" rev="0"/>
                </a:camera>
                <a:lightRig rig="brightRoom" dir="tl">
                  <a:rot lat="0" lon="0" rev="1800000"/>
                </a:lightRig>
              </a:scene3d>
              <a:sp3d contourW="10160" prstMaterial="dkEdge">
                <a:bevelT w="38100" h="50800" prst="angle"/>
                <a:contourClr>
                  <a:srgbClr val="DA0000"/>
                </a:contourClr>
              </a:sp3d>
            </c:spPr>
            <c:extLst xmlns:c16r2="http://schemas.microsoft.com/office/drawing/2015/06/chart">
              <c:ext xmlns:c16="http://schemas.microsoft.com/office/drawing/2014/chart" uri="{C3380CC4-5D6E-409C-BE32-E72D297353CC}">
                <c16:uniqueId val="{00000003-20C2-4001-80AE-E180B4A5FA14}"/>
              </c:ext>
            </c:extLst>
          </c:dPt>
          <c:cat>
            <c:strRef>
              <c:f>'פילוח החלטות'!$D$8:$E$8</c:f>
              <c:strCache>
                <c:ptCount val="2"/>
                <c:pt idx="0">
                  <c:v>החלטות חיוביות</c:v>
                </c:pt>
                <c:pt idx="1">
                  <c:v>החלטות שליליות</c:v>
                </c:pt>
              </c:strCache>
            </c:strRef>
          </c:cat>
          <c:val>
            <c:numRef>
              <c:f>'פילוח החלטות'!$D$9:$E$9</c:f>
              <c:numCache>
                <c:formatCode>General</c:formatCode>
                <c:ptCount val="2"/>
                <c:pt idx="0">
                  <c:v>570</c:v>
                </c:pt>
                <c:pt idx="1">
                  <c:v>964</c:v>
                </c:pt>
              </c:numCache>
            </c:numRef>
          </c:val>
          <c:extLst xmlns:c16r2="http://schemas.microsoft.com/office/drawing/2015/06/chart">
            <c:ext xmlns:c16="http://schemas.microsoft.com/office/drawing/2014/chart" uri="{C3380CC4-5D6E-409C-BE32-E72D297353CC}">
              <c16:uniqueId val="{00000000-2515-4E44-B57A-81A77058F0D5}"/>
            </c:ext>
          </c:extLst>
        </c:ser>
        <c:dLbls>
          <c:showLegendKey val="0"/>
          <c:showVal val="0"/>
          <c:showCatName val="0"/>
          <c:showSerName val="0"/>
          <c:showPercent val="0"/>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he-IL"/>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w="25400">
          <a:noFill/>
        </a:ln>
        <a:effectLst/>
        <a:sp3d/>
      </c:spPr>
    </c:sideWall>
    <c:backWall>
      <c:thickness val="0"/>
      <c:spPr>
        <a:noFill/>
        <a:ln w="25400">
          <a:noFill/>
        </a:ln>
        <a:effectLst/>
        <a:sp3d/>
      </c:spPr>
    </c:backWall>
    <c:plotArea>
      <c:layout>
        <c:manualLayout>
          <c:layoutTarget val="inner"/>
          <c:xMode val="edge"/>
          <c:yMode val="edge"/>
          <c:x val="0.26234076767111797"/>
          <c:y val="2.7133742108024696E-2"/>
          <c:w val="0.64611282015427995"/>
          <c:h val="0.84883443307482098"/>
        </c:manualLayout>
      </c:layout>
      <c:bar3DChart>
        <c:barDir val="col"/>
        <c:grouping val="clustered"/>
        <c:varyColors val="0"/>
        <c:ser>
          <c:idx val="0"/>
          <c:order val="0"/>
          <c:tx>
            <c:strRef>
              <c:f>'סך החלטות נשיא'!$A$39</c:f>
              <c:strCache>
                <c:ptCount val="1"/>
                <c:pt idx="0">
                  <c:v>החלטות חיוביות - 571</c:v>
                </c:pt>
              </c:strCache>
            </c:strRef>
          </c:tx>
          <c:spPr>
            <a:solidFill>
              <a:schemeClr val="accent2">
                <a:lumMod val="60000"/>
                <a:lumOff val="40000"/>
              </a:schemeClr>
            </a:solidFill>
            <a:ln>
              <a:noFill/>
            </a:ln>
            <a:effectLst/>
            <a:sp3d/>
          </c:spPr>
          <c:invertIfNegative val="0"/>
          <c:dLbls>
            <c:dLbl>
              <c:idx val="0"/>
              <c:layout>
                <c:manualLayout>
                  <c:x val="-1.0925531381468923E-2"/>
                  <c:y val="-6.961947020862269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FFD-42C8-9B95-09FDE477C582}"/>
                </c:ext>
                <c:ext xmlns:c15="http://schemas.microsoft.com/office/drawing/2012/chart" uri="{CE6537A1-D6FC-4f65-9D91-7224C49458BB}"/>
              </c:extLst>
            </c:dLbl>
            <c:dLbl>
              <c:idx val="1"/>
              <c:layout>
                <c:manualLayout>
                  <c:x val="-1.4047111776174443E-2"/>
                  <c:y val="-4.6412980139081796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FFFD-42C8-9B95-09FDE477C582}"/>
                </c:ext>
                <c:ext xmlns:c15="http://schemas.microsoft.com/office/drawing/2012/chart" uri="{CE6537A1-D6FC-4f65-9D91-7224C49458BB}"/>
              </c:extLst>
            </c:dLbl>
            <c:dLbl>
              <c:idx val="2"/>
              <c:layout>
                <c:manualLayout>
                  <c:x val="-7.803950986763516E-3"/>
                  <c:y val="-6.961947020862269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FFFD-42C8-9B95-09FDE477C582}"/>
                </c:ext>
                <c:ext xmlns:c15="http://schemas.microsoft.com/office/drawing/2012/chart" uri="{CE6537A1-D6FC-4f65-9D91-7224C49458BB}"/>
              </c:extLst>
            </c:dLbl>
            <c:dLbl>
              <c:idx val="3"/>
              <c:layout>
                <c:manualLayout>
                  <c:x val="-1.2486321578821626E-2"/>
                  <c:y val="-1.392389404172453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FFFD-42C8-9B95-09FDE477C582}"/>
                </c:ext>
                <c:ext xmlns:c15="http://schemas.microsoft.com/office/drawing/2012/chart" uri="{CE6537A1-D6FC-4f65-9D91-7224C49458BB}"/>
              </c:extLst>
            </c:dLbl>
            <c:dLbl>
              <c:idx val="4"/>
              <c:layout>
                <c:manualLayout>
                  <c:x val="-1.5607901973527032E-2"/>
                  <c:y val="-1.624454304867862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FFFD-42C8-9B95-09FDE477C582}"/>
                </c:ext>
                <c:ext xmlns:c15="http://schemas.microsoft.com/office/drawing/2012/chart" uri="{CE6537A1-D6FC-4f65-9D91-7224C49458BB}"/>
              </c:extLst>
            </c:dLbl>
            <c:dLbl>
              <c:idx val="5"/>
              <c:layout>
                <c:manualLayout>
                  <c:x val="-9.3647411841161054E-3"/>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FFFD-42C8-9B95-09FDE477C582}"/>
                </c:ext>
                <c:ext xmlns:c15="http://schemas.microsoft.com/office/drawing/2012/chart" uri="{CE6537A1-D6FC-4f65-9D91-7224C49458BB}"/>
              </c:extLst>
            </c:dLbl>
            <c:dLbl>
              <c:idx val="6"/>
              <c:layout>
                <c:manualLayout>
                  <c:x val="-1.4046743085576529E-2"/>
                  <c:y val="-1.160324503477044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FFFD-42C8-9B95-09FDE477C582}"/>
                </c:ext>
                <c:ext xmlns:c15="http://schemas.microsoft.com/office/drawing/2012/chart" uri="{CE6537A1-D6FC-4f65-9D91-7224C49458BB}"/>
              </c:extLst>
            </c:dLbl>
            <c:dLbl>
              <c:idx val="7"/>
              <c:layout>
                <c:manualLayout>
                  <c:x val="-1.7168692170879622E-2"/>
                  <c:y val="-1.392389404172462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FFFD-42C8-9B95-09FDE477C582}"/>
                </c:ext>
                <c:ext xmlns:c15="http://schemas.microsoft.com/office/drawing/2012/chart" uri="{CE6537A1-D6FC-4f65-9D91-7224C49458BB}"/>
              </c:extLst>
            </c:dLbl>
            <c:dLbl>
              <c:idx val="8"/>
              <c:layout>
                <c:manualLayout>
                  <c:x val="-1.0925408484602989E-2"/>
                  <c:y val="-1.856519205563271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FFFD-42C8-9B95-09FDE477C582}"/>
                </c:ext>
                <c:ext xmlns:c15="http://schemas.microsoft.com/office/drawing/2012/chart" uri="{CE6537A1-D6FC-4f65-9D91-7224C49458BB}"/>
              </c:extLst>
            </c:dLbl>
            <c:dLbl>
              <c:idx val="9"/>
              <c:layout>
                <c:manualLayout>
                  <c:x val="-1.5607779076661098E-2"/>
                  <c:y val="-1.160324503477044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FFFD-42C8-9B95-09FDE477C582}"/>
                </c:ext>
                <c:ext xmlns:c15="http://schemas.microsoft.com/office/drawing/2012/chart" uri="{CE6537A1-D6FC-4f65-9D91-7224C49458BB}"/>
              </c:extLst>
            </c:dLbl>
            <c:dLbl>
              <c:idx val="10"/>
              <c:layout>
                <c:manualLayout>
                  <c:x val="-9.3647411841161626E-3"/>
                  <c:y val="-2.088584106258680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FFFD-42C8-9B95-09FDE477C582}"/>
                </c:ext>
                <c:ext xmlns:c15="http://schemas.microsoft.com/office/drawing/2012/chart" uri="{CE6537A1-D6FC-4f65-9D91-7224C49458BB}"/>
              </c:extLst>
            </c:dLbl>
            <c:dLbl>
              <c:idx val="11"/>
              <c:layout>
                <c:manualLayout>
                  <c:x val="-1.4047111776174329E-2"/>
                  <c:y val="-4.6412980139081796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FFFD-42C8-9B95-09FDE477C582}"/>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'סך החלטות נשיא'!$B$38:$M$38</c:f>
              <c:strCache>
                <c:ptCount val="12"/>
                <c:pt idx="0">
                  <c:v>ינואר</c:v>
                </c:pt>
                <c:pt idx="1">
                  <c:v>פברואר</c:v>
                </c:pt>
                <c:pt idx="2">
                  <c:v>מרץ</c:v>
                </c:pt>
                <c:pt idx="3">
                  <c:v>אפריל</c:v>
                </c:pt>
                <c:pt idx="4">
                  <c:v>מאי</c:v>
                </c:pt>
                <c:pt idx="5">
                  <c:v>יוני</c:v>
                </c:pt>
                <c:pt idx="6">
                  <c:v>יולי </c:v>
                </c:pt>
                <c:pt idx="7">
                  <c:v>אוגוסט</c:v>
                </c:pt>
                <c:pt idx="8">
                  <c:v>ספטמבר</c:v>
                </c:pt>
                <c:pt idx="9">
                  <c:v>אוקטובר</c:v>
                </c:pt>
                <c:pt idx="10">
                  <c:v>נובמבר</c:v>
                </c:pt>
                <c:pt idx="11">
                  <c:v>דצמבר</c:v>
                </c:pt>
              </c:strCache>
            </c:strRef>
          </c:cat>
          <c:val>
            <c:numRef>
              <c:f>'סך החלטות נשיא'!$B$39:$M$39</c:f>
              <c:numCache>
                <c:formatCode>General</c:formatCode>
                <c:ptCount val="12"/>
                <c:pt idx="0">
                  <c:v>46</c:v>
                </c:pt>
                <c:pt idx="1">
                  <c:v>45</c:v>
                </c:pt>
                <c:pt idx="2">
                  <c:v>66</c:v>
                </c:pt>
                <c:pt idx="3">
                  <c:v>40</c:v>
                </c:pt>
                <c:pt idx="4">
                  <c:v>61</c:v>
                </c:pt>
                <c:pt idx="5">
                  <c:v>60</c:v>
                </c:pt>
                <c:pt idx="6">
                  <c:v>48</c:v>
                </c:pt>
                <c:pt idx="7">
                  <c:v>19</c:v>
                </c:pt>
                <c:pt idx="8">
                  <c:v>58</c:v>
                </c:pt>
                <c:pt idx="9">
                  <c:v>35</c:v>
                </c:pt>
                <c:pt idx="10">
                  <c:v>49</c:v>
                </c:pt>
                <c:pt idx="11">
                  <c:v>44</c:v>
                </c:pt>
              </c:numCache>
            </c:numRef>
          </c:val>
          <c:extLst xmlns:c16r2="http://schemas.microsoft.com/office/drawing/2015/06/chart">
            <c:ext xmlns:c16="http://schemas.microsoft.com/office/drawing/2014/chart" uri="{C3380CC4-5D6E-409C-BE32-E72D297353CC}">
              <c16:uniqueId val="{0000000C-FFFD-42C8-9B95-09FDE477C582}"/>
            </c:ext>
          </c:extLst>
        </c:ser>
        <c:ser>
          <c:idx val="1"/>
          <c:order val="1"/>
          <c:tx>
            <c:strRef>
              <c:f>'סך החלטות נשיא'!$A$40</c:f>
              <c:strCache>
                <c:ptCount val="1"/>
                <c:pt idx="0">
                  <c:v>החלטות שליליות -964</c:v>
                </c:pt>
              </c:strCache>
            </c:strRef>
          </c:tx>
          <c:spPr>
            <a:solidFill>
              <a:srgbClr val="C800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'סך החלטות נשיא'!$B$38:$M$38</c:f>
              <c:strCache>
                <c:ptCount val="12"/>
                <c:pt idx="0">
                  <c:v>ינואר</c:v>
                </c:pt>
                <c:pt idx="1">
                  <c:v>פברואר</c:v>
                </c:pt>
                <c:pt idx="2">
                  <c:v>מרץ</c:v>
                </c:pt>
                <c:pt idx="3">
                  <c:v>אפריל</c:v>
                </c:pt>
                <c:pt idx="4">
                  <c:v>מאי</c:v>
                </c:pt>
                <c:pt idx="5">
                  <c:v>יוני</c:v>
                </c:pt>
                <c:pt idx="6">
                  <c:v>יולי </c:v>
                </c:pt>
                <c:pt idx="7">
                  <c:v>אוגוסט</c:v>
                </c:pt>
                <c:pt idx="8">
                  <c:v>ספטמבר</c:v>
                </c:pt>
                <c:pt idx="9">
                  <c:v>אוקטובר</c:v>
                </c:pt>
                <c:pt idx="10">
                  <c:v>נובמבר</c:v>
                </c:pt>
                <c:pt idx="11">
                  <c:v>דצמבר</c:v>
                </c:pt>
              </c:strCache>
            </c:strRef>
          </c:cat>
          <c:val>
            <c:numRef>
              <c:f>'סך החלטות נשיא'!$B$40:$M$40</c:f>
              <c:numCache>
                <c:formatCode>General</c:formatCode>
                <c:ptCount val="12"/>
                <c:pt idx="0">
                  <c:v>105</c:v>
                </c:pt>
                <c:pt idx="1">
                  <c:v>97</c:v>
                </c:pt>
                <c:pt idx="2">
                  <c:v>97</c:v>
                </c:pt>
                <c:pt idx="3">
                  <c:v>66</c:v>
                </c:pt>
                <c:pt idx="4">
                  <c:v>88</c:v>
                </c:pt>
                <c:pt idx="5">
                  <c:v>89</c:v>
                </c:pt>
                <c:pt idx="6">
                  <c:v>93</c:v>
                </c:pt>
                <c:pt idx="7">
                  <c:v>39</c:v>
                </c:pt>
                <c:pt idx="8">
                  <c:v>75</c:v>
                </c:pt>
                <c:pt idx="9">
                  <c:v>43</c:v>
                </c:pt>
                <c:pt idx="10">
                  <c:v>86</c:v>
                </c:pt>
                <c:pt idx="11">
                  <c:v>86</c:v>
                </c:pt>
              </c:numCache>
            </c:numRef>
          </c:val>
          <c:extLst xmlns:c16r2="http://schemas.microsoft.com/office/drawing/2015/06/chart">
            <c:ext xmlns:c16="http://schemas.microsoft.com/office/drawing/2014/chart" uri="{C3380CC4-5D6E-409C-BE32-E72D297353CC}">
              <c16:uniqueId val="{0000000D-FFFD-42C8-9B95-09FDE477C582}"/>
            </c:ext>
          </c:extLst>
        </c:ser>
        <c:dLbls>
          <c:showLegendKey val="0"/>
          <c:showVal val="1"/>
          <c:showCatName val="0"/>
          <c:showSerName val="0"/>
          <c:showPercent val="0"/>
          <c:showBubbleSize val="0"/>
        </c:dLbls>
        <c:gapWidth val="150"/>
        <c:shape val="box"/>
        <c:axId val="378512240"/>
        <c:axId val="378510672"/>
        <c:axId val="0"/>
      </c:bar3DChart>
      <c:catAx>
        <c:axId val="378512240"/>
        <c:scaling>
          <c:orientation val="maxMin"/>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crossAx val="378510672"/>
        <c:crosses val="autoZero"/>
        <c:auto val="1"/>
        <c:lblAlgn val="ctr"/>
        <c:lblOffset val="100"/>
        <c:noMultiLvlLbl val="0"/>
      </c:catAx>
      <c:valAx>
        <c:axId val="378510672"/>
        <c:scaling>
          <c:orientation val="minMax"/>
        </c:scaling>
        <c:delete val="1"/>
        <c:axPos val="r"/>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378512240"/>
        <c:crosses val="autoZero"/>
        <c:crossBetween val="between"/>
      </c:valAx>
      <c:spPr>
        <a:noFill/>
        <a:ln>
          <a:noFill/>
        </a:ln>
        <a:effectLst/>
      </c:spPr>
    </c:plotArea>
    <c:legend>
      <c:legendPos val="l"/>
      <c:layout>
        <c:manualLayout>
          <c:xMode val="edge"/>
          <c:yMode val="edge"/>
          <c:x val="7.803950986763516E-3"/>
          <c:y val="0.42436282442314543"/>
          <c:w val="0.22621920809154256"/>
          <c:h val="0.1403254233015105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6005212793465429E-2"/>
          <c:y val="5.7014009398016798E-2"/>
          <c:w val="0.94579867232057802"/>
          <c:h val="0.79005540855397927"/>
        </c:manualLayout>
      </c:layout>
      <c:bar3DChart>
        <c:barDir val="col"/>
        <c:grouping val="clustered"/>
        <c:varyColors val="0"/>
        <c:ser>
          <c:idx val="0"/>
          <c:order val="0"/>
          <c:tx>
            <c:strRef>
              <c:f>'סך החלטות נשיא'!$B$1</c:f>
              <c:strCache>
                <c:ptCount val="1"/>
                <c:pt idx="0">
                  <c:v>החלטות חיוביות-571</c:v>
                </c:pt>
              </c:strCache>
            </c:strRef>
          </c:tx>
          <c:spPr>
            <a:solidFill>
              <a:schemeClr val="accent2">
                <a:lumMod val="60000"/>
                <a:lumOff val="40000"/>
              </a:schemeClr>
            </a:solidFill>
            <a:ln>
              <a:noFill/>
            </a:ln>
            <a:effectLst/>
            <a:sp3d/>
          </c:spPr>
          <c:invertIfNegative val="0"/>
          <c:dLbls>
            <c:dLbl>
              <c:idx val="0"/>
              <c:layout>
                <c:manualLayout>
                  <c:x val="-1.7168692170879737E-2"/>
                  <c:y val="-2.235667085503801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64BA-4EBA-9DEC-A3AD09A9F544}"/>
                </c:ext>
                <c:ext xmlns:c15="http://schemas.microsoft.com/office/drawing/2012/chart" uri="{CE6537A1-D6FC-4f65-9D91-7224C49458BB}"/>
              </c:extLst>
            </c:dLbl>
            <c:dLbl>
              <c:idx val="1"/>
              <c:layout>
                <c:manualLayout>
                  <c:x val="-1.0925531381468923E-2"/>
                  <c:y val="-1.490444723669201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64BA-4EBA-9DEC-A3AD09A9F544}"/>
                </c:ext>
                <c:ext xmlns:c15="http://schemas.microsoft.com/office/drawing/2012/chart" uri="{CE6537A1-D6FC-4f65-9D91-7224C49458BB}"/>
              </c:extLst>
            </c:dLbl>
            <c:dLbl>
              <c:idx val="2"/>
              <c:layout>
                <c:manualLayout>
                  <c:x val="-9.3647411841162199E-3"/>
                  <c:y val="-1.490444723669210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64BA-4EBA-9DEC-A3AD09A9F544}"/>
                </c:ext>
                <c:ext xmlns:c15="http://schemas.microsoft.com/office/drawing/2012/chart" uri="{CE6537A1-D6FC-4f65-9D91-7224C49458BB}"/>
              </c:extLst>
            </c:dLbl>
            <c:dLbl>
              <c:idx val="3"/>
              <c:layout>
                <c:manualLayout>
                  <c:x val="-1.248607578508976E-2"/>
                  <c:y val="-1.242037269724325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64BA-4EBA-9DEC-A3AD09A9F544}"/>
                </c:ext>
                <c:ext xmlns:c15="http://schemas.microsoft.com/office/drawing/2012/chart" uri="{CE6537A1-D6FC-4f65-9D91-7224C49458BB}"/>
              </c:extLst>
            </c:dLbl>
            <c:dLbl>
              <c:idx val="4"/>
              <c:layout>
                <c:manualLayout>
                  <c:x val="-7.8038280898975257E-3"/>
                  <c:y val="-1.490444723669201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64BA-4EBA-9DEC-A3AD09A9F544}"/>
                </c:ext>
                <c:ext xmlns:c15="http://schemas.microsoft.com/office/drawing/2012/chart" uri="{CE6537A1-D6FC-4f65-9D91-7224C49458BB}"/>
              </c:extLst>
            </c:dLbl>
            <c:dLbl>
              <c:idx val="5"/>
              <c:layout>
                <c:manualLayout>
                  <c:x val="-4.6823705920581099E-3"/>
                  <c:y val="-1.242037269724334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64BA-4EBA-9DEC-A3AD09A9F544}"/>
                </c:ext>
                <c:ext xmlns:c15="http://schemas.microsoft.com/office/drawing/2012/chart" uri="{CE6537A1-D6FC-4f65-9D91-7224C49458BB}"/>
              </c:extLst>
            </c:dLbl>
            <c:dLbl>
              <c:idx val="6"/>
              <c:layout>
                <c:manualLayout>
                  <c:x val="-7.803950986763516E-3"/>
                  <c:y val="-7.4522236183460055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64BA-4EBA-9DEC-A3AD09A9F544}"/>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'סך החלטות נשיא'!$A$2:$A$8</c:f>
              <c:strCache>
                <c:ptCount val="7"/>
                <c:pt idx="0">
                  <c:v>מחיקה והתיישנות</c:v>
                </c:pt>
                <c:pt idx="1">
                  <c:v>קנסות</c:v>
                </c:pt>
                <c:pt idx="2">
                  <c:v>פסילה</c:v>
                </c:pt>
                <c:pt idx="3">
                  <c:v>קציבת מאסר עולם</c:v>
                </c:pt>
                <c:pt idx="4">
                  <c:v>מאסר כולל עבודות שירות</c:v>
                </c:pt>
                <c:pt idx="5">
                  <c:v>הקלה באמצעי משמעת</c:v>
                </c:pt>
                <c:pt idx="6">
                  <c:v>הקלה בשל"צ</c:v>
                </c:pt>
              </c:strCache>
            </c:strRef>
          </c:cat>
          <c:val>
            <c:numRef>
              <c:f>'סך החלטות נשיא'!$B$2:$B$8</c:f>
              <c:numCache>
                <c:formatCode>General</c:formatCode>
                <c:ptCount val="7"/>
                <c:pt idx="0">
                  <c:v>347</c:v>
                </c:pt>
                <c:pt idx="1">
                  <c:v>153</c:v>
                </c:pt>
                <c:pt idx="2">
                  <c:v>22</c:v>
                </c:pt>
                <c:pt idx="3">
                  <c:v>11</c:v>
                </c:pt>
                <c:pt idx="4">
                  <c:v>34</c:v>
                </c:pt>
                <c:pt idx="5">
                  <c:v>0</c:v>
                </c:pt>
                <c:pt idx="6">
                  <c:v>4</c:v>
                </c:pt>
              </c:numCache>
            </c:numRef>
          </c:val>
          <c:extLst xmlns:c16r2="http://schemas.microsoft.com/office/drawing/2015/06/chart">
            <c:ext xmlns:c16="http://schemas.microsoft.com/office/drawing/2014/chart" uri="{C3380CC4-5D6E-409C-BE32-E72D297353CC}">
              <c16:uniqueId val="{00000007-64BA-4EBA-9DEC-A3AD09A9F544}"/>
            </c:ext>
          </c:extLst>
        </c:ser>
        <c:ser>
          <c:idx val="1"/>
          <c:order val="1"/>
          <c:tx>
            <c:strRef>
              <c:f>'סך החלטות נשיא'!$C$1</c:f>
              <c:strCache>
                <c:ptCount val="1"/>
                <c:pt idx="0">
                  <c:v>החלטות שליליות-964</c:v>
                </c:pt>
              </c:strCache>
            </c:strRef>
          </c:tx>
          <c:spPr>
            <a:solidFill>
              <a:srgbClr val="DA0000"/>
            </a:solidFill>
            <a:ln>
              <a:noFill/>
            </a:ln>
            <a:effectLst/>
            <a:sp3d/>
          </c:spPr>
          <c:invertIfNegative val="0"/>
          <c:dLbls>
            <c:dLbl>
              <c:idx val="0"/>
              <c:layout>
                <c:manualLayout>
                  <c:x val="1.1445662559315909E-16"/>
                  <c:y val="-1.242037269724334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64BA-4EBA-9DEC-A3AD09A9F544}"/>
                </c:ext>
                <c:ext xmlns:c15="http://schemas.microsoft.com/office/drawing/2012/chart" uri="{CE6537A1-D6FC-4f65-9D91-7224C49458BB}"/>
              </c:extLst>
            </c:dLbl>
            <c:dLbl>
              <c:idx val="1"/>
              <c:layout>
                <c:manualLayout>
                  <c:x val="0"/>
                  <c:y val="-4.9681490788972462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64BA-4EBA-9DEC-A3AD09A9F544}"/>
                </c:ext>
                <c:ext xmlns:c15="http://schemas.microsoft.com/office/drawing/2012/chart" uri="{CE6537A1-D6FC-4f65-9D91-7224C49458BB}"/>
              </c:extLst>
            </c:dLbl>
            <c:dLbl>
              <c:idx val="2"/>
              <c:layout>
                <c:manualLayout>
                  <c:x val="-4.682247695192176E-3"/>
                  <c:y val="-1.490444723669201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64BA-4EBA-9DEC-A3AD09A9F544}"/>
                </c:ext>
                <c:ext xmlns:c15="http://schemas.microsoft.com/office/drawing/2012/chart" uri="{CE6537A1-D6FC-4f65-9D91-7224C49458BB}"/>
              </c:extLst>
            </c:dLbl>
            <c:dLbl>
              <c:idx val="4"/>
              <c:layout>
                <c:manualLayout>
                  <c:x val="-1.56066730048677E-3"/>
                  <c:y val="-1.242037269724343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64BA-4EBA-9DEC-A3AD09A9F544}"/>
                </c:ext>
                <c:ext xmlns:c15="http://schemas.microsoft.com/office/drawing/2012/chart" uri="{CE6537A1-D6FC-4f65-9D91-7224C49458BB}"/>
              </c:extLst>
            </c:dLbl>
            <c:dLbl>
              <c:idx val="5"/>
              <c:layout>
                <c:manualLayout>
                  <c:x val="1.5607901973527032E-3"/>
                  <c:y val="-1.73885217761406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64BA-4EBA-9DEC-A3AD09A9F544}"/>
                </c:ext>
                <c:ext xmlns:c15="http://schemas.microsoft.com/office/drawing/2012/chart" uri="{CE6537A1-D6FC-4f65-9D91-7224C49458BB}"/>
              </c:extLst>
            </c:dLbl>
            <c:dLbl>
              <c:idx val="6"/>
              <c:layout>
                <c:manualLayout>
                  <c:x val="0"/>
                  <c:y val="-9.9362981577945826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64BA-4EBA-9DEC-A3AD09A9F544}"/>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'סך החלטות נשיא'!$A$2:$A$8</c:f>
              <c:strCache>
                <c:ptCount val="7"/>
                <c:pt idx="0">
                  <c:v>מחיקה והתיישנות</c:v>
                </c:pt>
                <c:pt idx="1">
                  <c:v>קנסות</c:v>
                </c:pt>
                <c:pt idx="2">
                  <c:v>פסילה</c:v>
                </c:pt>
                <c:pt idx="3">
                  <c:v>קציבת מאסר עולם</c:v>
                </c:pt>
                <c:pt idx="4">
                  <c:v>מאסר כולל עבודות שירות</c:v>
                </c:pt>
                <c:pt idx="5">
                  <c:v>הקלה באמצעי משמעת</c:v>
                </c:pt>
                <c:pt idx="6">
                  <c:v>הקלה בשל"צ</c:v>
                </c:pt>
              </c:strCache>
            </c:strRef>
          </c:cat>
          <c:val>
            <c:numRef>
              <c:f>'סך החלטות נשיא'!$C$2:$C$8</c:f>
              <c:numCache>
                <c:formatCode>General</c:formatCode>
                <c:ptCount val="7"/>
                <c:pt idx="0">
                  <c:v>502</c:v>
                </c:pt>
                <c:pt idx="1">
                  <c:v>18</c:v>
                </c:pt>
                <c:pt idx="2">
                  <c:v>146</c:v>
                </c:pt>
                <c:pt idx="3">
                  <c:v>47</c:v>
                </c:pt>
                <c:pt idx="4">
                  <c:v>242</c:v>
                </c:pt>
                <c:pt idx="5">
                  <c:v>7</c:v>
                </c:pt>
                <c:pt idx="6">
                  <c:v>2</c:v>
                </c:pt>
              </c:numCache>
            </c:numRef>
          </c:val>
          <c:extLst xmlns:c16r2="http://schemas.microsoft.com/office/drawing/2015/06/chart">
            <c:ext xmlns:c16="http://schemas.microsoft.com/office/drawing/2014/chart" uri="{C3380CC4-5D6E-409C-BE32-E72D297353CC}">
              <c16:uniqueId val="{0000000E-64BA-4EBA-9DEC-A3AD09A9F544}"/>
            </c:ext>
          </c:extLst>
        </c:ser>
        <c:dLbls>
          <c:showLegendKey val="0"/>
          <c:showVal val="1"/>
          <c:showCatName val="0"/>
          <c:showSerName val="0"/>
          <c:showPercent val="0"/>
          <c:showBubbleSize val="0"/>
        </c:dLbls>
        <c:gapWidth val="150"/>
        <c:shape val="box"/>
        <c:axId val="378515376"/>
        <c:axId val="378513416"/>
        <c:axId val="0"/>
      </c:bar3DChart>
      <c:catAx>
        <c:axId val="378515376"/>
        <c:scaling>
          <c:orientation val="maxMin"/>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crossAx val="378513416"/>
        <c:crosses val="autoZero"/>
        <c:auto val="1"/>
        <c:lblAlgn val="ctr"/>
        <c:lblOffset val="100"/>
        <c:noMultiLvlLbl val="0"/>
      </c:catAx>
      <c:valAx>
        <c:axId val="378513416"/>
        <c:scaling>
          <c:orientation val="minMax"/>
        </c:scaling>
        <c:delete val="1"/>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78515376"/>
        <c:crosses val="autoZero"/>
        <c:crossBetween val="between"/>
      </c:valAx>
      <c:spPr>
        <a:noFill/>
        <a:ln>
          <a:noFill/>
        </a:ln>
        <a:effectLst/>
      </c:spPr>
    </c:plotArea>
    <c:legend>
      <c:legendPos val="l"/>
      <c:legendEntry>
        <c:idx val="0"/>
        <c:txPr>
          <a:bodyPr rot="0" spcFirstLastPara="1" vertOverflow="ellipsis" vert="horz" wrap="square" anchor="ctr" anchorCtr="1"/>
          <a:lstStyle/>
          <a:p>
            <a:pPr>
              <a:defRPr sz="14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legendEntry>
      <c:legendEntry>
        <c:idx val="1"/>
        <c:txPr>
          <a:bodyPr rot="0" spcFirstLastPara="1" vertOverflow="ellipsis" vert="horz" wrap="square" anchor="ctr" anchorCtr="1"/>
          <a:lstStyle/>
          <a:p>
            <a:pPr>
              <a:defRPr sz="14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legendEntry>
      <c:overlay val="0"/>
      <c:spPr>
        <a:noFill/>
        <a:ln>
          <a:noFill/>
        </a:ln>
        <a:effectLst/>
      </c:spPr>
      <c:txPr>
        <a:bodyPr rot="0" spcFirstLastPara="1" vertOverflow="ellipsis" vert="horz" wrap="square" anchor="ctr" anchorCtr="1"/>
        <a:lstStyle/>
        <a:p>
          <a:pPr>
            <a:defRPr sz="16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36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338351294300635"/>
          <c:y val="6.3518319157319994E-2"/>
          <c:w val="0.57788616921352176"/>
          <c:h val="0.93648168084268002"/>
        </c:manualLayout>
      </c:layout>
      <c:doughnut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1-6388-443E-86FF-BA8A89B789D4}"/>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3-6388-443E-86FF-BA8A89B789D4}"/>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5-6388-443E-86FF-BA8A89B789D4}"/>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7-6388-443E-86FF-BA8A89B789D4}"/>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9-6388-443E-86FF-BA8A89B789D4}"/>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B-6388-443E-86FF-BA8A89B789D4}"/>
              </c:ext>
            </c:extLst>
          </c:dPt>
          <c:dPt>
            <c:idx val="6"/>
            <c:bubble3D val="0"/>
            <c:spPr>
              <a:solidFill>
                <a:srgbClr val="FF5050"/>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D-6388-443E-86FF-BA8A89B789D4}"/>
              </c:ext>
            </c:extLst>
          </c:dPt>
          <c:cat>
            <c:strRef>
              <c:f>'החלטות חיוביות'!$P$3:$V$3</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'החלטות חיוביות'!$P$4:$V$4</c:f>
              <c:numCache>
                <c:formatCode>General</c:formatCode>
                <c:ptCount val="7"/>
                <c:pt idx="0">
                  <c:v>347</c:v>
                </c:pt>
                <c:pt idx="1">
                  <c:v>154</c:v>
                </c:pt>
                <c:pt idx="2">
                  <c:v>22</c:v>
                </c:pt>
                <c:pt idx="3">
                  <c:v>11</c:v>
                </c:pt>
                <c:pt idx="4">
                  <c:v>33</c:v>
                </c:pt>
                <c:pt idx="5">
                  <c:v>0</c:v>
                </c:pt>
                <c:pt idx="6">
                  <c:v>4</c:v>
                </c:pt>
              </c:numCache>
            </c:numRef>
          </c:val>
          <c:extLst xmlns:c16r2="http://schemas.microsoft.com/office/drawing/2015/06/chart">
            <c:ext xmlns:c16="http://schemas.microsoft.com/office/drawing/2014/chart" uri="{C3380CC4-5D6E-409C-BE32-E72D297353CC}">
              <c16:uniqueId val="{0000000E-6388-443E-86FF-BA8A89B789D4}"/>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34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1111151584250199E-2"/>
          <c:y val="5.8460572533463949E-2"/>
          <c:w val="0.93888888888888888"/>
          <c:h val="0.83414304227508962"/>
        </c:manualLayout>
      </c:layout>
      <c:bar3DChart>
        <c:barDir val="col"/>
        <c:grouping val="clustered"/>
        <c:varyColors val="0"/>
        <c:ser>
          <c:idx val="0"/>
          <c:order val="0"/>
          <c:spPr>
            <a:solidFill>
              <a:schemeClr val="accent2">
                <a:lumMod val="60000"/>
                <a:lumOff val="40000"/>
              </a:schemeClr>
            </a:solidFill>
            <a:ln>
              <a:noFill/>
            </a:ln>
            <a:effectLst>
              <a:outerShdw blurRad="76200" dir="18900000" sy="23000" kx="-1200000" algn="bl" rotWithShape="0">
                <a:prstClr val="black">
                  <a:alpha val="20000"/>
                </a:prstClr>
              </a:outerShdw>
            </a:effectLst>
            <a:sp3d/>
          </c:spPr>
          <c:invertIfNegative val="0"/>
          <c:dLbls>
            <c:dLbl>
              <c:idx val="0"/>
              <c:layout>
                <c:manualLayout>
                  <c:x val="4.3369498106768795E-3"/>
                  <c:y val="-3.865384611203832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E07C-4773-90AD-050CCCF4FEA3}"/>
                </c:ext>
                <c:ext xmlns:c15="http://schemas.microsoft.com/office/drawing/2012/chart" uri="{CE6537A1-D6FC-4f65-9D91-7224C49458BB}"/>
              </c:extLst>
            </c:dLbl>
            <c:dLbl>
              <c:idx val="1"/>
              <c:layout>
                <c:manualLayout>
                  <c:x val="2.8912998737845263E-2"/>
                  <c:y val="-3.865384611203832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E07C-4773-90AD-050CCCF4FEA3}"/>
                </c:ext>
                <c:ext xmlns:c15="http://schemas.microsoft.com/office/drawing/2012/chart" uri="{CE6537A1-D6FC-4f65-9D91-7224C49458BB}"/>
              </c:extLst>
            </c:dLbl>
            <c:dLbl>
              <c:idx val="2"/>
              <c:layout>
                <c:manualLayout>
                  <c:x val="2.6021698864060642E-2"/>
                  <c:y val="-3.865384611203834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E07C-4773-90AD-050CCCF4FEA3}"/>
                </c:ext>
                <c:ext xmlns:c15="http://schemas.microsoft.com/office/drawing/2012/chart" uri="{CE6537A1-D6FC-4f65-9D91-7224C49458BB}"/>
              </c:extLst>
            </c:dLbl>
            <c:dLbl>
              <c:idx val="3"/>
              <c:layout>
                <c:manualLayout>
                  <c:x val="2.74673488009529E-2"/>
                  <c:y val="-2.760989008002738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E07C-4773-90AD-050CCCF4FEA3}"/>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'בקשות רב שנתי'!$A$1:$A$4</c:f>
              <c:numCache>
                <c:formatCode>General</c:formatCode>
                <c:ptCount val="4"/>
                <c:pt idx="0">
                  <c:v>2021</c:v>
                </c:pt>
                <c:pt idx="1">
                  <c:v>2022</c:v>
                </c:pt>
                <c:pt idx="2">
                  <c:v>2023</c:v>
                </c:pt>
                <c:pt idx="3">
                  <c:v>2024</c:v>
                </c:pt>
              </c:numCache>
            </c:numRef>
          </c:cat>
          <c:val>
            <c:numRef>
              <c:f>'בקשות רב שנתי'!$B$1:$B$4</c:f>
              <c:numCache>
                <c:formatCode>General</c:formatCode>
                <c:ptCount val="4"/>
                <c:pt idx="0">
                  <c:v>1319</c:v>
                </c:pt>
                <c:pt idx="1">
                  <c:v>1444</c:v>
                </c:pt>
                <c:pt idx="2">
                  <c:v>1568</c:v>
                </c:pt>
                <c:pt idx="3">
                  <c:v>1928</c:v>
                </c:pt>
              </c:numCache>
            </c:numRef>
          </c:val>
          <c:extLst xmlns:c16r2="http://schemas.microsoft.com/office/drawing/2015/06/chart">
            <c:ext xmlns:c16="http://schemas.microsoft.com/office/drawing/2014/chart" uri="{C3380CC4-5D6E-409C-BE32-E72D297353CC}">
              <c16:uniqueId val="{00000004-E07C-4773-90AD-050CCCF4FEA3}"/>
            </c:ext>
          </c:extLst>
        </c:ser>
        <c:dLbls>
          <c:showLegendKey val="0"/>
          <c:showVal val="1"/>
          <c:showCatName val="0"/>
          <c:showSerName val="0"/>
          <c:showPercent val="0"/>
          <c:showBubbleSize val="0"/>
        </c:dLbls>
        <c:gapWidth val="41"/>
        <c:shape val="box"/>
        <c:axId val="378513808"/>
        <c:axId val="378514592"/>
        <c:axId val="0"/>
      </c:bar3DChart>
      <c:catAx>
        <c:axId val="378513808"/>
        <c:scaling>
          <c:orientation val="maxMin"/>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accent2">
                    <a:lumMod val="50000"/>
                  </a:schemeClr>
                </a:solidFill>
                <a:effectLst/>
                <a:latin typeface="David" panose="020E0502060401010101" pitchFamily="34" charset="-79"/>
                <a:ea typeface="+mn-ea"/>
                <a:cs typeface="David" panose="020E0502060401010101" pitchFamily="34" charset="-79"/>
              </a:defRPr>
            </a:pPr>
            <a:endParaRPr lang="he-IL"/>
          </a:p>
        </c:txPr>
        <c:crossAx val="378514592"/>
        <c:crosses val="autoZero"/>
        <c:auto val="1"/>
        <c:lblAlgn val="ctr"/>
        <c:lblOffset val="100"/>
        <c:noMultiLvlLbl val="0"/>
      </c:catAx>
      <c:valAx>
        <c:axId val="378514592"/>
        <c:scaling>
          <c:orientation val="minMax"/>
        </c:scaling>
        <c:delete val="1"/>
        <c:axPos val="r"/>
        <c:numFmt formatCode="General" sourceLinked="1"/>
        <c:majorTickMark val="none"/>
        <c:minorTickMark val="none"/>
        <c:tickLblPos val="nextTo"/>
        <c:crossAx val="37851380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he-IL"/>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34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1111111111111109E-2"/>
          <c:y val="3.2407407407407406E-3"/>
          <c:w val="0.93888888888888888"/>
          <c:h val="0.83414304227508962"/>
        </c:manualLayout>
      </c:layout>
      <c:bar3DChart>
        <c:barDir val="col"/>
        <c:grouping val="clustered"/>
        <c:varyColors val="0"/>
        <c:dLbls>
          <c:showLegendKey val="0"/>
          <c:showVal val="1"/>
          <c:showCatName val="0"/>
          <c:showSerName val="0"/>
          <c:showPercent val="0"/>
          <c:showBubbleSize val="0"/>
        </c:dLbls>
        <c:gapWidth val="41"/>
        <c:shape val="box"/>
        <c:axId val="378516552"/>
        <c:axId val="378516944"/>
        <c:axId val="0"/>
      </c:bar3DChart>
      <c:catAx>
        <c:axId val="378516552"/>
        <c:scaling>
          <c:orientation val="maxMin"/>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accent2">
                    <a:lumMod val="50000"/>
                  </a:schemeClr>
                </a:solidFill>
                <a:effectLst/>
                <a:latin typeface="+mn-lt"/>
                <a:ea typeface="+mn-ea"/>
                <a:cs typeface="+mn-cs"/>
              </a:defRPr>
            </a:pPr>
            <a:endParaRPr lang="he-IL"/>
          </a:p>
        </c:txPr>
        <c:crossAx val="378516944"/>
        <c:crosses val="autoZero"/>
        <c:auto val="1"/>
        <c:lblAlgn val="ctr"/>
        <c:lblOffset val="100"/>
        <c:noMultiLvlLbl val="0"/>
      </c:catAx>
      <c:valAx>
        <c:axId val="378516944"/>
        <c:scaling>
          <c:orientation val="minMax"/>
        </c:scaling>
        <c:delete val="1"/>
        <c:axPos val="r"/>
        <c:numFmt formatCode="General" sourceLinked="1"/>
        <c:majorTickMark val="none"/>
        <c:minorTickMark val="none"/>
        <c:tickLblPos val="nextTo"/>
        <c:crossAx val="3785165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he-IL"/>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34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3333276705626531E-2"/>
          <c:y val="0"/>
          <c:w val="0.96666672329437342"/>
          <c:h val="0.94050211000185702"/>
        </c:manualLayout>
      </c:layout>
      <c:bar3DChart>
        <c:barDir val="col"/>
        <c:grouping val="clustered"/>
        <c:varyColors val="0"/>
        <c:ser>
          <c:idx val="1"/>
          <c:order val="1"/>
          <c:tx>
            <c:strRef>
              <c:f>'פניות רב שנתי'!$B$1:$B$4</c:f>
              <c:strCache>
                <c:ptCount val="4"/>
                <c:pt idx="0">
                  <c:v>3509</c:v>
                </c:pt>
                <c:pt idx="1">
                  <c:v>3420</c:v>
                </c:pt>
                <c:pt idx="2">
                  <c:v>3552</c:v>
                </c:pt>
                <c:pt idx="3">
                  <c:v>3746</c:v>
                </c:pt>
              </c:strCache>
            </c:strRef>
          </c:tx>
          <c:spPr>
            <a:solidFill>
              <a:schemeClr val="accent2">
                <a:lumMod val="40000"/>
                <a:lumOff val="60000"/>
              </a:schemeClr>
            </a:solidFill>
            <a:ln>
              <a:noFill/>
            </a:ln>
            <a:effectLst>
              <a:outerShdw blurRad="76200" dir="18900000" sy="23000" kx="-1200000" algn="bl" rotWithShape="0">
                <a:prstClr val="black">
                  <a:alpha val="20000"/>
                </a:prstClr>
              </a:outerShdw>
            </a:effectLst>
            <a:sp3d/>
          </c:spPr>
          <c:invertIfNegative val="0"/>
          <c:dLbls>
            <c:dLbl>
              <c:idx val="0"/>
              <c:layout>
                <c:manualLayout>
                  <c:x val="4.9222714405812808E-2"/>
                  <c:y val="-3.186749690962838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C1F2-4077-AC25-18BC3C045989}"/>
                </c:ext>
                <c:ext xmlns:c15="http://schemas.microsoft.com/office/drawing/2012/chart" uri="{CE6537A1-D6FC-4f65-9D91-7224C49458BB}"/>
              </c:extLst>
            </c:dLbl>
            <c:dLbl>
              <c:idx val="1"/>
              <c:layout>
                <c:manualLayout>
                  <c:x val="3.4679417478875374E-2"/>
                  <c:y val="-4.055863243043618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C1F2-4077-AC25-18BC3C045989}"/>
                </c:ext>
                <c:ext xmlns:c15="http://schemas.microsoft.com/office/drawing/2012/chart" uri="{CE6537A1-D6FC-4f65-9D91-7224C49458BB}"/>
              </c:extLst>
            </c:dLbl>
            <c:dLbl>
              <c:idx val="2"/>
              <c:layout>
                <c:manualLayout>
                  <c:x val="2.2335972145196194E-2"/>
                  <c:y val="-2.692358666966869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C1F2-4077-AC25-18BC3C045989}"/>
                </c:ext>
                <c:ext xmlns:c15="http://schemas.microsoft.com/office/drawing/2012/chart" uri="{CE6537A1-D6FC-4f65-9D91-7224C49458BB}"/>
              </c:extLst>
            </c:dLbl>
            <c:dLbl>
              <c:idx val="3"/>
              <c:layout>
                <c:manualLayout>
                  <c:x val="2.7967201123550375E-2"/>
                  <c:y val="-2.897045173602580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C1F2-4077-AC25-18BC3C045989}"/>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'פניות רב שנתי'!$A$1:$A$4</c:f>
              <c:numCache>
                <c:formatCode>General</c:formatCode>
                <c:ptCount val="4"/>
                <c:pt idx="0">
                  <c:v>2021</c:v>
                </c:pt>
                <c:pt idx="1">
                  <c:v>2022</c:v>
                </c:pt>
                <c:pt idx="2">
                  <c:v>2023</c:v>
                </c:pt>
                <c:pt idx="3">
                  <c:v>2024</c:v>
                </c:pt>
              </c:numCache>
            </c:numRef>
          </c:cat>
          <c:val>
            <c:numRef>
              <c:f>'פניות רב שנתי'!$B$1:$B$4</c:f>
              <c:numCache>
                <c:formatCode>General</c:formatCode>
                <c:ptCount val="4"/>
                <c:pt idx="0">
                  <c:v>3509</c:v>
                </c:pt>
                <c:pt idx="1">
                  <c:v>3420</c:v>
                </c:pt>
                <c:pt idx="2">
                  <c:v>3552</c:v>
                </c:pt>
                <c:pt idx="3">
                  <c:v>3746</c:v>
                </c:pt>
              </c:numCache>
            </c:numRef>
          </c:val>
          <c:extLst xmlns:c16r2="http://schemas.microsoft.com/office/drawing/2015/06/chart">
            <c:ext xmlns:c16="http://schemas.microsoft.com/office/drawing/2014/chart" uri="{C3380CC4-5D6E-409C-BE32-E72D297353CC}">
              <c16:uniqueId val="{00000004-C1F2-4077-AC25-18BC3C045989}"/>
            </c:ext>
          </c:extLst>
        </c:ser>
        <c:dLbls>
          <c:showLegendKey val="0"/>
          <c:showVal val="1"/>
          <c:showCatName val="0"/>
          <c:showSerName val="0"/>
          <c:showPercent val="0"/>
          <c:showBubbleSize val="0"/>
        </c:dLbls>
        <c:gapWidth val="41"/>
        <c:shape val="box"/>
        <c:axId val="385346400"/>
        <c:axId val="385350320"/>
        <c:axId val="0"/>
        <c:extLst xmlns:c16r2="http://schemas.microsoft.com/office/drawing/2015/06/chart">
          <c:ext xmlns:c15="http://schemas.microsoft.com/office/drawing/2012/chart" uri="{02D57815-91ED-43cb-92C2-25804820EDAC}">
            <c15:filteredBarSeries>
              <c15:ser>
                <c:idx val="0"/>
                <c:order val="0"/>
                <c:spPr>
                  <a:gradFill>
                    <a:gsLst>
                      <a:gs pos="0">
                        <a:schemeClr val="accent1"/>
                      </a:gs>
                      <a:gs pos="100000">
                        <a:schemeClr val="accent1">
                          <a:lumMod val="84000"/>
                        </a:schemeClr>
                      </a:gs>
                    </a:gsLst>
                    <a:lin ang="5400000" scaled="1"/>
                  </a:gradFill>
                  <a:ln>
                    <a:noFill/>
                  </a:ln>
                  <a:effectLst>
                    <a:outerShdw blurRad="76200" dir="18900000" sy="23000" kx="-1200000" algn="bl" rotWithShape="0">
                      <a:prstClr val="black">
                        <a:alpha val="20000"/>
                      </a:prst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he-IL"/>
                    </a:p>
                  </c:txPr>
                  <c:showLegendKey val="0"/>
                  <c:showVal val="1"/>
                  <c:showCatName val="0"/>
                  <c:showSerName val="0"/>
                  <c:showPercent val="0"/>
                  <c:showBubbleSize val="0"/>
                  <c:showLeaderLines val="0"/>
                  <c:extLst xmlns:c16r2="http://schemas.microsoft.com/office/drawing/2015/06/chart">
                    <c:ext uri="{CE6537A1-D6FC-4f65-9D91-7224C49458BB}">
                      <c15:showLeaderLines val="1"/>
                      <c15:leaderLines>
                        <c:spPr>
                          <a:ln w="9525">
                            <a:solidFill>
                              <a:schemeClr val="dk1">
                                <a:lumMod val="50000"/>
                                <a:lumOff val="50000"/>
                              </a:schemeClr>
                            </a:solidFill>
                          </a:ln>
                          <a:effectLst/>
                        </c:spPr>
                      </c15:leaderLines>
                    </c:ext>
                  </c:extLst>
                </c:dLbls>
                <c:cat>
                  <c:numRef>
                    <c:extLst xmlns:c16r2="http://schemas.microsoft.com/office/drawing/2015/06/chart">
                      <c:ext uri="{02D57815-91ED-43cb-92C2-25804820EDAC}">
                        <c15:formulaRef>
                          <c15:sqref>'פניות רב שנתי'!$A$1:$A$4</c15:sqref>
                        </c15:formulaRef>
                      </c:ext>
                    </c:extLst>
                    <c:numCache>
                      <c:formatCode>General</c:formatCode>
                      <c:ptCount val="4"/>
                      <c:pt idx="0">
                        <c:v>2021</c:v>
                      </c:pt>
                      <c:pt idx="1">
                        <c:v>2022</c:v>
                      </c:pt>
                      <c:pt idx="2">
                        <c:v>2023</c:v>
                      </c:pt>
                      <c:pt idx="3">
                        <c:v>2024</c:v>
                      </c:pt>
                    </c:numCache>
                  </c:numRef>
                </c:cat>
                <c:val>
                  <c:numRef>
                    <c:extLst xmlns:c16r2="http://schemas.microsoft.com/office/drawing/2015/06/chart">
                      <c:ext uri="{02D57815-91ED-43cb-92C2-25804820EDAC}">
                        <c15:formulaRef>
                          <c15:sqref>'פניות רב שנתי'!$A$1:$A$4</c15:sqref>
                        </c15:formulaRef>
                      </c:ext>
                    </c:extLst>
                    <c:numCache>
                      <c:formatCode>General</c:formatCode>
                      <c:ptCount val="4"/>
                      <c:pt idx="0">
                        <c:v>2021</c:v>
                      </c:pt>
                      <c:pt idx="1">
                        <c:v>2022</c:v>
                      </c:pt>
                      <c:pt idx="2">
                        <c:v>2023</c:v>
                      </c:pt>
                      <c:pt idx="3">
                        <c:v>2024</c:v>
                      </c:pt>
                    </c:numCache>
                  </c:numRef>
                </c:val>
                <c:extLst xmlns:c16r2="http://schemas.microsoft.com/office/drawing/2015/06/chart">
                  <c:ext xmlns:c16="http://schemas.microsoft.com/office/drawing/2014/chart" uri="{C3380CC4-5D6E-409C-BE32-E72D297353CC}">
                    <c16:uniqueId val="{00000005-C1F2-4077-AC25-18BC3C045989}"/>
                  </c:ext>
                </c:extLst>
              </c15:ser>
            </c15:filteredBarSeries>
          </c:ext>
        </c:extLst>
      </c:bar3DChart>
      <c:catAx>
        <c:axId val="385346400"/>
        <c:scaling>
          <c:orientation val="maxMin"/>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accent2">
                    <a:lumMod val="50000"/>
                  </a:schemeClr>
                </a:solidFill>
                <a:effectLst/>
                <a:latin typeface="David" panose="020E0502060401010101" pitchFamily="34" charset="-79"/>
                <a:ea typeface="+mn-ea"/>
                <a:cs typeface="David" panose="020E0502060401010101" pitchFamily="34" charset="-79"/>
              </a:defRPr>
            </a:pPr>
            <a:endParaRPr lang="he-IL"/>
          </a:p>
        </c:txPr>
        <c:crossAx val="385350320"/>
        <c:crosses val="autoZero"/>
        <c:auto val="1"/>
        <c:lblAlgn val="ctr"/>
        <c:lblOffset val="100"/>
        <c:noMultiLvlLbl val="0"/>
      </c:catAx>
      <c:valAx>
        <c:axId val="385350320"/>
        <c:scaling>
          <c:orientation val="minMax"/>
        </c:scaling>
        <c:delete val="1"/>
        <c:axPos val="r"/>
        <c:numFmt formatCode="General" sourceLinked="1"/>
        <c:majorTickMark val="none"/>
        <c:minorTickMark val="none"/>
        <c:tickLblPos val="nextTo"/>
        <c:crossAx val="385346400"/>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he-IL"/>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'בקשות רב שנתי'!$I$3</c:f>
              <c:strCache>
                <c:ptCount val="1"/>
                <c:pt idx="0">
                  <c:v>2021</c:v>
                </c:pt>
              </c:strCache>
            </c:strRef>
          </c:tx>
          <c:spPr>
            <a:solidFill>
              <a:schemeClr val="accent1">
                <a:lumMod val="40000"/>
                <a:lumOff val="60000"/>
              </a:schemeClr>
            </a:solidFill>
            <a:ln>
              <a:noFill/>
            </a:ln>
            <a:effectLst/>
            <a:sp3d/>
          </c:spPr>
          <c:invertIfNegative val="0"/>
          <c:dLbls>
            <c:dLbl>
              <c:idx val="0"/>
              <c:layout>
                <c:manualLayout>
                  <c:x val="-8.9869703083238443E-3"/>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8D8D-4CAD-AB4F-2D9DCDC4F750}"/>
                </c:ext>
                <c:ext xmlns:c15="http://schemas.microsoft.com/office/drawing/2012/chart" uri="{CE6537A1-D6FC-4f65-9D91-7224C49458BB}"/>
              </c:extLst>
            </c:dLbl>
            <c:dLbl>
              <c:idx val="1"/>
              <c:layout>
                <c:manualLayout>
                  <c:x val="-5.6168564427024033E-3"/>
                  <c:y val="-1.291015144522537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8D8D-4CAD-AB4F-2D9DCDC4F750}"/>
                </c:ext>
                <c:ext xmlns:c15="http://schemas.microsoft.com/office/drawing/2012/chart" uri="{CE6537A1-D6FC-4f65-9D91-7224C49458BB}"/>
              </c:extLst>
            </c:dLbl>
            <c:dLbl>
              <c:idx val="2"/>
              <c:layout>
                <c:manualLayout>
                  <c:x val="-3.3700254111892732E-3"/>
                  <c:y val="-7.7460908671352271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8D8D-4CAD-AB4F-2D9DCDC4F750}"/>
                </c:ext>
                <c:ext xmlns:c15="http://schemas.microsoft.com/office/drawing/2012/chart" uri="{CE6537A1-D6FC-4f65-9D91-7224C49458BB}"/>
              </c:extLst>
            </c:dLbl>
            <c:dLbl>
              <c:idx val="3"/>
              <c:layout>
                <c:manualLayout>
                  <c:x val="-4.4934851541619221E-3"/>
                  <c:y val="-5.1640605780901511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8D8D-4CAD-AB4F-2D9DCDC4F750}"/>
                </c:ext>
                <c:ext xmlns:c15="http://schemas.microsoft.com/office/drawing/2012/chart" uri="{CE6537A1-D6FC-4f65-9D91-7224C49458BB}"/>
              </c:extLst>
            </c:dLbl>
            <c:dLbl>
              <c:idx val="4"/>
              <c:layout>
                <c:manualLayout>
                  <c:x val="-1.0110341596864325E-2"/>
                  <c:y val="-5.1640605780901511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8D8D-4CAD-AB4F-2D9DCDC4F750}"/>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'בקשות רב שנתי'!$J$2:$P$2</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'בקשות רב שנתי'!$J$3:$P$3</c:f>
              <c:numCache>
                <c:formatCode>General</c:formatCode>
                <c:ptCount val="7"/>
                <c:pt idx="0">
                  <c:v>646</c:v>
                </c:pt>
                <c:pt idx="1">
                  <c:v>180</c:v>
                </c:pt>
                <c:pt idx="2">
                  <c:v>171</c:v>
                </c:pt>
                <c:pt idx="3">
                  <c:v>87</c:v>
                </c:pt>
                <c:pt idx="4">
                  <c:v>252</c:v>
                </c:pt>
                <c:pt idx="5">
                  <c:v>9</c:v>
                </c:pt>
                <c:pt idx="6">
                  <c:v>3</c:v>
                </c:pt>
              </c:numCache>
            </c:numRef>
          </c:val>
          <c:extLst xmlns:c16r2="http://schemas.microsoft.com/office/drawing/2015/06/chart">
            <c:ext xmlns:c16="http://schemas.microsoft.com/office/drawing/2014/chart" uri="{C3380CC4-5D6E-409C-BE32-E72D297353CC}">
              <c16:uniqueId val="{00000005-8D8D-4CAD-AB4F-2D9DCDC4F750}"/>
            </c:ext>
          </c:extLst>
        </c:ser>
        <c:ser>
          <c:idx val="1"/>
          <c:order val="1"/>
          <c:tx>
            <c:strRef>
              <c:f>'בקשות רב שנתי'!$I$4</c:f>
              <c:strCache>
                <c:ptCount val="1"/>
                <c:pt idx="0">
                  <c:v>2022</c:v>
                </c:pt>
              </c:strCache>
            </c:strRef>
          </c:tx>
          <c:spPr>
            <a:solidFill>
              <a:schemeClr val="accent2">
                <a:lumMod val="40000"/>
                <a:lumOff val="60000"/>
              </a:schemeClr>
            </a:solidFill>
            <a:ln>
              <a:noFill/>
            </a:ln>
            <a:effectLst/>
            <a:sp3d/>
          </c:spPr>
          <c:invertIfNegative val="0"/>
          <c:dLbls>
            <c:dLbl>
              <c:idx val="0"/>
              <c:layout>
                <c:manualLayout>
                  <c:x val="-1.2357084173945288E-2"/>
                  <c:y val="2.5820302890450756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8D8D-4CAD-AB4F-2D9DCDC4F750}"/>
                </c:ext>
                <c:ext xmlns:c15="http://schemas.microsoft.com/office/drawing/2012/chart" uri="{CE6537A1-D6FC-4f65-9D91-7224C49458BB}"/>
              </c:extLst>
            </c:dLbl>
            <c:dLbl>
              <c:idx val="1"/>
              <c:layout>
                <c:manualLayout>
                  <c:x val="-6.7402277312428836E-3"/>
                  <c:y val="-2.5820302890451705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8D8D-4CAD-AB4F-2D9DCDC4F750}"/>
                </c:ext>
                <c:ext xmlns:c15="http://schemas.microsoft.com/office/drawing/2012/chart" uri="{CE6537A1-D6FC-4f65-9D91-7224C49458BB}"/>
              </c:extLst>
            </c:dLbl>
            <c:dLbl>
              <c:idx val="2"/>
              <c:layout>
                <c:manualLayout>
                  <c:x val="-6.7400508223785464E-3"/>
                  <c:y val="-5.1640605780901511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8D8D-4CAD-AB4F-2D9DCDC4F750}"/>
                </c:ext>
                <c:ext xmlns:c15="http://schemas.microsoft.com/office/drawing/2012/chart" uri="{CE6537A1-D6FC-4f65-9D91-7224C49458BB}"/>
              </c:extLst>
            </c:dLbl>
            <c:dLbl>
              <c:idx val="3"/>
              <c:layout>
                <c:manualLayout>
                  <c:x val="-1.1233712885404805E-3"/>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8D8D-4CAD-AB4F-2D9DCDC4F750}"/>
                </c:ext>
                <c:ext xmlns:c15="http://schemas.microsoft.com/office/drawing/2012/chart" uri="{CE6537A1-D6FC-4f65-9D91-7224C49458BB}"/>
              </c:extLst>
            </c:dLbl>
            <c:dLbl>
              <c:idx val="4"/>
              <c:layout>
                <c:manualLayout>
                  <c:x val="-7.8635990197832815E-3"/>
                  <c:y val="-2.5820302890450756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8D8D-4CAD-AB4F-2D9DCDC4F750}"/>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'בקשות רב שנתי'!$J$2:$P$2</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'בקשות רב שנתי'!$J$4:$P$4</c:f>
              <c:numCache>
                <c:formatCode>General</c:formatCode>
                <c:ptCount val="7"/>
                <c:pt idx="0">
                  <c:v>817</c:v>
                </c:pt>
                <c:pt idx="1">
                  <c:v>92</c:v>
                </c:pt>
                <c:pt idx="2">
                  <c:v>171</c:v>
                </c:pt>
                <c:pt idx="3">
                  <c:v>79</c:v>
                </c:pt>
                <c:pt idx="4">
                  <c:v>277</c:v>
                </c:pt>
                <c:pt idx="5">
                  <c:v>8</c:v>
                </c:pt>
                <c:pt idx="6">
                  <c:v>3</c:v>
                </c:pt>
              </c:numCache>
            </c:numRef>
          </c:val>
          <c:extLst xmlns:c16r2="http://schemas.microsoft.com/office/drawing/2015/06/chart">
            <c:ext xmlns:c16="http://schemas.microsoft.com/office/drawing/2014/chart" uri="{C3380CC4-5D6E-409C-BE32-E72D297353CC}">
              <c16:uniqueId val="{0000000B-8D8D-4CAD-AB4F-2D9DCDC4F750}"/>
            </c:ext>
          </c:extLst>
        </c:ser>
        <c:ser>
          <c:idx val="2"/>
          <c:order val="2"/>
          <c:tx>
            <c:strRef>
              <c:f>'בקשות רב שנתי'!$I$5</c:f>
              <c:strCache>
                <c:ptCount val="1"/>
                <c:pt idx="0">
                  <c:v>2023</c:v>
                </c:pt>
              </c:strCache>
            </c:strRef>
          </c:tx>
          <c:spPr>
            <a:solidFill>
              <a:schemeClr val="accent2">
                <a:lumMod val="60000"/>
                <a:lumOff val="40000"/>
              </a:schemeClr>
            </a:solidFill>
            <a:ln>
              <a:noFill/>
            </a:ln>
            <a:effectLst/>
            <a:sp3d/>
          </c:spPr>
          <c:invertIfNegative val="0"/>
          <c:dLbls>
            <c:dLbl>
              <c:idx val="0"/>
              <c:layout>
                <c:manualLayout>
                  <c:x val="-1.0110253142432158E-2"/>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8D8D-4CAD-AB4F-2D9DCDC4F750}"/>
                </c:ext>
                <c:ext xmlns:c15="http://schemas.microsoft.com/office/drawing/2012/chart" uri="{CE6537A1-D6FC-4f65-9D91-7224C49458BB}"/>
              </c:extLst>
            </c:dLbl>
            <c:dLbl>
              <c:idx val="1"/>
              <c:layout>
                <c:manualLayout>
                  <c:x val="-6.7402277312427188E-3"/>
                  <c:y val="-7.7460908671353216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8D8D-4CAD-AB4F-2D9DCDC4F750}"/>
                </c:ext>
                <c:ext xmlns:c15="http://schemas.microsoft.com/office/drawing/2012/chart" uri="{CE6537A1-D6FC-4f65-9D91-7224C49458BB}"/>
              </c:extLst>
            </c:dLbl>
            <c:dLbl>
              <c:idx val="2"/>
              <c:layout>
                <c:manualLayout>
                  <c:x val="-3.3701138656213594E-3"/>
                  <c:y val="-7.7460908671352271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8D8D-4CAD-AB4F-2D9DCDC4F750}"/>
                </c:ext>
                <c:ext xmlns:c15="http://schemas.microsoft.com/office/drawing/2012/chart" uri="{CE6537A1-D6FC-4f65-9D91-7224C49458BB}"/>
              </c:extLst>
            </c:dLbl>
            <c:dLbl>
              <c:idx val="4"/>
              <c:layout>
                <c:manualLayout>
                  <c:x val="-1.1233624430972637E-2"/>
                  <c:y val="-2.5820302890450756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8D8D-4CAD-AB4F-2D9DCDC4F750}"/>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'בקשות רב שנתי'!$J$2:$P$2</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'בקשות רב שנתי'!$J$5:$P$5</c:f>
              <c:numCache>
                <c:formatCode>General</c:formatCode>
                <c:ptCount val="7"/>
                <c:pt idx="0">
                  <c:v>814</c:v>
                </c:pt>
                <c:pt idx="1">
                  <c:v>126</c:v>
                </c:pt>
                <c:pt idx="2">
                  <c:v>188</c:v>
                </c:pt>
                <c:pt idx="3">
                  <c:v>71</c:v>
                </c:pt>
                <c:pt idx="4">
                  <c:v>357</c:v>
                </c:pt>
                <c:pt idx="5">
                  <c:v>8</c:v>
                </c:pt>
                <c:pt idx="6">
                  <c:v>4</c:v>
                </c:pt>
              </c:numCache>
            </c:numRef>
          </c:val>
          <c:extLst xmlns:c16r2="http://schemas.microsoft.com/office/drawing/2015/06/chart">
            <c:ext xmlns:c16="http://schemas.microsoft.com/office/drawing/2014/chart" uri="{C3380CC4-5D6E-409C-BE32-E72D297353CC}">
              <c16:uniqueId val="{00000010-8D8D-4CAD-AB4F-2D9DCDC4F750}"/>
            </c:ext>
          </c:extLst>
        </c:ser>
        <c:ser>
          <c:idx val="3"/>
          <c:order val="3"/>
          <c:tx>
            <c:strRef>
              <c:f>'בקשות רב שנתי'!$I$6</c:f>
              <c:strCache>
                <c:ptCount val="1"/>
                <c:pt idx="0">
                  <c:v>2024</c:v>
                </c:pt>
              </c:strCache>
            </c:strRef>
          </c:tx>
          <c:spPr>
            <a:solidFill>
              <a:schemeClr val="accent2">
                <a:lumMod val="75000"/>
              </a:schemeClr>
            </a:solidFill>
            <a:ln>
              <a:noFill/>
            </a:ln>
            <a:effectLst/>
            <a:sp3d/>
          </c:spPr>
          <c:invertIfNegative val="0"/>
          <c:dLbls>
            <c:dLbl>
              <c:idx val="0"/>
              <c:layout>
                <c:manualLayout>
                  <c:x val="-5.6168564427022385E-3"/>
                  <c:y val="-5.1640605780901511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1-8D8D-4CAD-AB4F-2D9DCDC4F750}"/>
                </c:ext>
                <c:ext xmlns:c15="http://schemas.microsoft.com/office/drawing/2012/chart" uri="{CE6537A1-D6FC-4f65-9D91-7224C49458BB}"/>
              </c:extLst>
            </c:dLbl>
            <c:dLbl>
              <c:idx val="1"/>
              <c:layout>
                <c:manualLayout>
                  <c:x val="-3.3701138656213594E-3"/>
                  <c:y val="-1.291015144522537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2-8D8D-4CAD-AB4F-2D9DCDC4F750}"/>
                </c:ext>
                <c:ext xmlns:c15="http://schemas.microsoft.com/office/drawing/2012/chart" uri="{CE6537A1-D6FC-4f65-9D91-7224C49458BB}"/>
              </c:extLst>
            </c:dLbl>
            <c:dLbl>
              <c:idx val="2"/>
              <c:layout>
                <c:manualLayout>
                  <c:x val="-1.1232828341083121E-3"/>
                  <c:y val="-1.032812115618030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3-8D8D-4CAD-AB4F-2D9DCDC4F750}"/>
                </c:ext>
                <c:ext xmlns:c15="http://schemas.microsoft.com/office/drawing/2012/chart" uri="{CE6537A1-D6FC-4f65-9D91-7224C49458BB}"/>
              </c:extLst>
            </c:dLbl>
            <c:dLbl>
              <c:idx val="4"/>
              <c:layout>
                <c:manualLayout>
                  <c:x val="-7.8635990197834064E-3"/>
                  <c:y val="-9.4673350257031819E-1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14-8D8D-4CAD-AB4F-2D9DCDC4F750}"/>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'בקשות רב שנתי'!$J$2:$P$2</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'בקשות רב שנתי'!$J$6:$P$6</c:f>
              <c:numCache>
                <c:formatCode>General</c:formatCode>
                <c:ptCount val="7"/>
                <c:pt idx="0">
                  <c:v>968</c:v>
                </c:pt>
                <c:pt idx="1">
                  <c:v>302</c:v>
                </c:pt>
                <c:pt idx="2">
                  <c:v>207</c:v>
                </c:pt>
                <c:pt idx="3">
                  <c:v>45</c:v>
                </c:pt>
                <c:pt idx="4">
                  <c:v>383</c:v>
                </c:pt>
                <c:pt idx="5">
                  <c:v>12</c:v>
                </c:pt>
                <c:pt idx="6">
                  <c:v>11</c:v>
                </c:pt>
              </c:numCache>
            </c:numRef>
          </c:val>
          <c:extLst xmlns:c16r2="http://schemas.microsoft.com/office/drawing/2015/06/chart">
            <c:ext xmlns:c16="http://schemas.microsoft.com/office/drawing/2014/chart" uri="{C3380CC4-5D6E-409C-BE32-E72D297353CC}">
              <c16:uniqueId val="{00000015-8D8D-4CAD-AB4F-2D9DCDC4F750}"/>
            </c:ext>
          </c:extLst>
        </c:ser>
        <c:dLbls>
          <c:showLegendKey val="0"/>
          <c:showVal val="1"/>
          <c:showCatName val="0"/>
          <c:showSerName val="0"/>
          <c:showPercent val="0"/>
          <c:showBubbleSize val="0"/>
        </c:dLbls>
        <c:gapWidth val="150"/>
        <c:shape val="box"/>
        <c:axId val="385343656"/>
        <c:axId val="385347184"/>
        <c:axId val="0"/>
      </c:bar3DChart>
      <c:dateAx>
        <c:axId val="385343656"/>
        <c:scaling>
          <c:orientation val="maxMin"/>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0"/>
          <a:lstStyle/>
          <a:p>
            <a:pPr>
              <a:defRPr sz="900" b="0" i="0" u="none" strike="noStrike" kern="1200" baseline="0">
                <a:solidFill>
                  <a:schemeClr val="tx1">
                    <a:lumMod val="65000"/>
                    <a:lumOff val="35000"/>
                  </a:schemeClr>
                </a:solidFill>
                <a:latin typeface="+mn-lt"/>
                <a:ea typeface="+mn-ea"/>
                <a:cs typeface="+mn-cs"/>
              </a:defRPr>
            </a:pPr>
            <a:endParaRPr lang="he-IL"/>
          </a:p>
        </c:txPr>
        <c:crossAx val="385347184"/>
        <c:crosses val="autoZero"/>
        <c:auto val="0"/>
        <c:lblOffset val="100"/>
        <c:baseTimeUnit val="days"/>
      </c:dateAx>
      <c:valAx>
        <c:axId val="385347184"/>
        <c:scaling>
          <c:orientation val="minMax"/>
        </c:scaling>
        <c:delete val="1"/>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85343656"/>
        <c:crosses val="autoZero"/>
        <c:crossBetween val="between"/>
      </c:valAx>
      <c:dTable>
        <c:showHorzBorder val="1"/>
        <c:showVertBorder val="0"/>
        <c:showOutline val="0"/>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dTable>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outEnd"/>
          <c:showLegendKey val="0"/>
          <c:showVal val="1"/>
          <c:showCatName val="0"/>
          <c:showSerName val="0"/>
          <c:showPercent val="0"/>
          <c:showBubbleSize val="0"/>
        </c:dLbls>
        <c:gapWidth val="219"/>
        <c:overlap val="-27"/>
        <c:axId val="224150704"/>
        <c:axId val="224151488"/>
      </c:barChart>
      <c:catAx>
        <c:axId val="22415070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224151488"/>
        <c:crosses val="autoZero"/>
        <c:auto val="1"/>
        <c:lblAlgn val="ctr"/>
        <c:lblOffset val="100"/>
        <c:noMultiLvlLbl val="0"/>
      </c:catAx>
      <c:valAx>
        <c:axId val="2241514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2241507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4434290696993427E-3"/>
          <c:y val="4.4862808061396614E-2"/>
          <c:w val="0.97474818682220488"/>
          <c:h val="0.8779423171712033"/>
        </c:manualLayout>
      </c:layout>
      <c:lineChart>
        <c:grouping val="standard"/>
        <c:varyColors val="0"/>
        <c:ser>
          <c:idx val="0"/>
          <c:order val="0"/>
          <c:spPr>
            <a:ln w="28575" cap="rnd">
              <a:solidFill>
                <a:schemeClr val="accent2">
                  <a:lumMod val="50000"/>
                </a:schemeClr>
              </a:solidFill>
              <a:round/>
            </a:ln>
            <a:effectLst/>
          </c:spPr>
          <c:marker>
            <c:symbol val="none"/>
          </c:marker>
          <c:dLbls>
            <c:dLbl>
              <c:idx val="2"/>
              <c:tx>
                <c:rich>
                  <a:bodyPr/>
                  <a:lstStyle/>
                  <a:p>
                    <a:r>
                      <a:rPr lang="en-US" dirty="0"/>
                      <a:t>1059</a:t>
                    </a:r>
                  </a:p>
                </c:rich>
              </c:tx>
              <c:dLblPos val="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EF7D-421E-95A4-9BA613379B6E}"/>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'החלטות רב שנתי'!$A$2:$A$5</c:f>
              <c:numCache>
                <c:formatCode>General</c:formatCode>
                <c:ptCount val="4"/>
                <c:pt idx="0">
                  <c:v>2021</c:v>
                </c:pt>
                <c:pt idx="1">
                  <c:v>2022</c:v>
                </c:pt>
                <c:pt idx="2">
                  <c:v>2023</c:v>
                </c:pt>
                <c:pt idx="3">
                  <c:v>2024</c:v>
                </c:pt>
              </c:numCache>
            </c:numRef>
          </c:cat>
          <c:val>
            <c:numRef>
              <c:f>'החלטות רב שנתי'!$F$2:$F$5</c:f>
              <c:numCache>
                <c:formatCode>General</c:formatCode>
                <c:ptCount val="4"/>
                <c:pt idx="0">
                  <c:v>1218</c:v>
                </c:pt>
                <c:pt idx="1">
                  <c:v>1010</c:v>
                </c:pt>
                <c:pt idx="2">
                  <c:v>1059</c:v>
                </c:pt>
                <c:pt idx="3">
                  <c:v>1535</c:v>
                </c:pt>
              </c:numCache>
            </c:numRef>
          </c:val>
          <c:smooth val="0"/>
          <c:extLst xmlns:c16r2="http://schemas.microsoft.com/office/drawing/2015/06/chart">
            <c:ext xmlns:c16="http://schemas.microsoft.com/office/drawing/2014/chart" uri="{C3380CC4-5D6E-409C-BE32-E72D297353CC}">
              <c16:uniqueId val="{00000000-EF7D-421E-95A4-9BA613379B6E}"/>
            </c:ext>
          </c:extLst>
        </c:ser>
        <c:dLbls>
          <c:dLblPos val="t"/>
          <c:showLegendKey val="0"/>
          <c:showVal val="1"/>
          <c:showCatName val="0"/>
          <c:showSerName val="0"/>
          <c:showPercent val="0"/>
          <c:showBubbleSize val="0"/>
        </c:dLbls>
        <c:smooth val="0"/>
        <c:axId val="385342872"/>
        <c:axId val="385344440"/>
      </c:lineChart>
      <c:catAx>
        <c:axId val="385342872"/>
        <c:scaling>
          <c:orientation val="maxMin"/>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crossAx val="385344440"/>
        <c:crosses val="autoZero"/>
        <c:auto val="1"/>
        <c:lblAlgn val="ctr"/>
        <c:lblOffset val="100"/>
        <c:noMultiLvlLbl val="0"/>
      </c:catAx>
      <c:valAx>
        <c:axId val="385344440"/>
        <c:scaling>
          <c:orientation val="minMax"/>
        </c:scaling>
        <c:delete val="1"/>
        <c:axPos val="r"/>
        <c:numFmt formatCode="General" sourceLinked="1"/>
        <c:majorTickMark val="none"/>
        <c:minorTickMark val="none"/>
        <c:tickLblPos val="nextTo"/>
        <c:crossAx val="385342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256732837765501"/>
          <c:y val="0"/>
          <c:w val="0.76310321580430462"/>
          <c:h val="0.90755470014459705"/>
        </c:manualLayout>
      </c:layout>
      <c:bar3DChart>
        <c:barDir val="col"/>
        <c:grouping val="clustered"/>
        <c:varyColors val="0"/>
        <c:ser>
          <c:idx val="0"/>
          <c:order val="0"/>
          <c:tx>
            <c:strRef>
              <c:f>'החלטות רב שנתי'!$B$1</c:f>
              <c:strCache>
                <c:ptCount val="1"/>
                <c:pt idx="0">
                  <c:v>החלטות חיוביות</c:v>
                </c:pt>
              </c:strCache>
            </c:strRef>
          </c:tx>
          <c:spPr>
            <a:solidFill>
              <a:schemeClr val="accent2">
                <a:lumMod val="60000"/>
                <a:lumOff val="40000"/>
              </a:schemeClr>
            </a:soli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spPr>
          <c:invertIfNegative val="0"/>
          <c:dLbls>
            <c:dLbl>
              <c:idx val="0"/>
              <c:layout>
                <c:manualLayout>
                  <c:x val="-1.1223500419145348E-2"/>
                  <c:y val="-8.9437863660427677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0599-4B93-8F49-26AA4D72A7F4}"/>
                </c:ext>
                <c:ext xmlns:c15="http://schemas.microsoft.com/office/drawing/2012/chart" uri="{CE6537A1-D6FC-4f65-9D91-7224C49458BB}"/>
              </c:extLst>
            </c:dLbl>
            <c:dLbl>
              <c:idx val="1"/>
              <c:layout>
                <c:manualLayout>
                  <c:x val="-1.9240286432820594E-2"/>
                  <c:y val="-2.235946591510691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0599-4B93-8F49-26AA4D72A7F4}"/>
                </c:ext>
                <c:ext xmlns:c15="http://schemas.microsoft.com/office/drawing/2012/chart" uri="{CE6537A1-D6FC-4f65-9D91-7224C49458BB}"/>
              </c:extLst>
            </c:dLbl>
            <c:dLbl>
              <c:idx val="2"/>
              <c:layout>
                <c:manualLayout>
                  <c:x val="-1.9240160184221956E-2"/>
                  <c:y val="-1.788757273208553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0599-4B93-8F49-26AA4D72A7F4}"/>
                </c:ext>
                <c:ext xmlns:c15="http://schemas.microsoft.com/office/drawing/2012/chart" uri="{CE6537A1-D6FC-4f65-9D91-7224C49458BB}"/>
              </c:extLst>
            </c:dLbl>
            <c:dLbl>
              <c:idx val="3"/>
              <c:layout>
                <c:manualLayout>
                  <c:x val="-1.4430214824615447E-2"/>
                  <c:y val="-2.235946591510695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599-4B93-8F49-26AA4D72A7F4}"/>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'החלטות רב שנתי'!$A$2:$A$5</c:f>
              <c:numCache>
                <c:formatCode>General</c:formatCode>
                <c:ptCount val="4"/>
                <c:pt idx="0">
                  <c:v>2021</c:v>
                </c:pt>
                <c:pt idx="1">
                  <c:v>2022</c:v>
                </c:pt>
                <c:pt idx="2">
                  <c:v>2023</c:v>
                </c:pt>
                <c:pt idx="3">
                  <c:v>2024</c:v>
                </c:pt>
              </c:numCache>
            </c:numRef>
          </c:cat>
          <c:val>
            <c:numRef>
              <c:f>'החלטות רב שנתי'!$B$2:$B$5</c:f>
              <c:numCache>
                <c:formatCode>General</c:formatCode>
                <c:ptCount val="4"/>
                <c:pt idx="0">
                  <c:v>316</c:v>
                </c:pt>
                <c:pt idx="1">
                  <c:v>298</c:v>
                </c:pt>
                <c:pt idx="2">
                  <c:v>386</c:v>
                </c:pt>
                <c:pt idx="3">
                  <c:v>571</c:v>
                </c:pt>
              </c:numCache>
            </c:numRef>
          </c:val>
          <c:extLst xmlns:c16r2="http://schemas.microsoft.com/office/drawing/2015/06/chart">
            <c:ext xmlns:c16="http://schemas.microsoft.com/office/drawing/2014/chart" uri="{C3380CC4-5D6E-409C-BE32-E72D297353CC}">
              <c16:uniqueId val="{00000004-0599-4B93-8F49-26AA4D72A7F4}"/>
            </c:ext>
          </c:extLst>
        </c:ser>
        <c:ser>
          <c:idx val="1"/>
          <c:order val="1"/>
          <c:tx>
            <c:strRef>
              <c:f>'החלטות רב שנתי'!$C$1</c:f>
              <c:strCache>
                <c:ptCount val="1"/>
                <c:pt idx="0">
                  <c:v>החלטות שליליות</c:v>
                </c:pt>
              </c:strCache>
            </c:strRef>
          </c:tx>
          <c:spPr>
            <a:solidFill>
              <a:srgbClr val="DA0000"/>
            </a:solidFill>
            <a:ln>
              <a:noFill/>
            </a:ln>
            <a:effectLst>
              <a:outerShdw blurRad="57150" dist="19050" dir="5400000" algn="ctr" rotWithShape="0">
                <a:srgbClr val="000000">
                  <a:alpha val="63000"/>
                </a:srgbClr>
              </a:outerShdw>
            </a:effectLst>
            <a:scene3d>
              <a:camera prst="orthographicFront">
                <a:rot lat="0" lon="0" rev="0"/>
              </a:camera>
              <a:lightRig rig="brightRoom" dir="tl">
                <a:rot lat="0" lon="0" rev="1800000"/>
              </a:lightRig>
            </a:scene3d>
            <a:sp3d/>
          </c:spPr>
          <c:invertIfNegative val="0"/>
          <c:dLbls>
            <c:dLbl>
              <c:idx val="0"/>
              <c:layout>
                <c:manualLayout>
                  <c:x val="-1.122350041914523E-2"/>
                  <c:y val="-1.565162614057485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0599-4B93-8F49-26AA4D72A7F4}"/>
                </c:ext>
                <c:ext xmlns:c15="http://schemas.microsoft.com/office/drawing/2012/chart" uri="{CE6537A1-D6FC-4f65-9D91-7224C49458BB}"/>
              </c:extLst>
            </c:dLbl>
            <c:dLbl>
              <c:idx val="1"/>
              <c:layout>
                <c:manualLayout>
                  <c:x val="-1.6033572027350496E-2"/>
                  <c:y val="-1.341567954906419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0599-4B93-8F49-26AA4D72A7F4}"/>
                </c:ext>
                <c:ext xmlns:c15="http://schemas.microsoft.com/office/drawing/2012/chart" uri="{CE6537A1-D6FC-4f65-9D91-7224C49458BB}"/>
              </c:extLst>
            </c:dLbl>
            <c:dLbl>
              <c:idx val="2"/>
              <c:layout>
                <c:manualLayout>
                  <c:x val="-9.6201432164102971E-3"/>
                  <c:y val="-1.788757273208557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0599-4B93-8F49-26AA4D72A7F4}"/>
                </c:ext>
                <c:ext xmlns:c15="http://schemas.microsoft.com/office/drawing/2012/chart" uri="{CE6537A1-D6FC-4f65-9D91-7224C49458BB}"/>
              </c:extLst>
            </c:dLbl>
            <c:dLbl>
              <c:idx val="3"/>
              <c:layout>
                <c:manualLayout>
                  <c:x val="-1.4430214824615432E-2"/>
                  <c:y val="-1.788757273208553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0599-4B93-8F49-26AA4D72A7F4}"/>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'החלטות רב שנתי'!$A$2:$A$5</c:f>
              <c:numCache>
                <c:formatCode>General</c:formatCode>
                <c:ptCount val="4"/>
                <c:pt idx="0">
                  <c:v>2021</c:v>
                </c:pt>
                <c:pt idx="1">
                  <c:v>2022</c:v>
                </c:pt>
                <c:pt idx="2">
                  <c:v>2023</c:v>
                </c:pt>
                <c:pt idx="3">
                  <c:v>2024</c:v>
                </c:pt>
              </c:numCache>
            </c:numRef>
          </c:cat>
          <c:val>
            <c:numRef>
              <c:f>'החלטות רב שנתי'!$C$2:$C$5</c:f>
              <c:numCache>
                <c:formatCode>General</c:formatCode>
                <c:ptCount val="4"/>
                <c:pt idx="0">
                  <c:v>902</c:v>
                </c:pt>
                <c:pt idx="1">
                  <c:v>712</c:v>
                </c:pt>
                <c:pt idx="2">
                  <c:v>673</c:v>
                </c:pt>
                <c:pt idx="3">
                  <c:v>964</c:v>
                </c:pt>
              </c:numCache>
            </c:numRef>
          </c:val>
          <c:extLst xmlns:c16r2="http://schemas.microsoft.com/office/drawing/2015/06/chart">
            <c:ext xmlns:c16="http://schemas.microsoft.com/office/drawing/2014/chart" uri="{C3380CC4-5D6E-409C-BE32-E72D297353CC}">
              <c16:uniqueId val="{00000009-0599-4B93-8F49-26AA4D72A7F4}"/>
            </c:ext>
          </c:extLst>
        </c:ser>
        <c:dLbls>
          <c:showLegendKey val="0"/>
          <c:showVal val="1"/>
          <c:showCatName val="0"/>
          <c:showSerName val="0"/>
          <c:showPercent val="0"/>
          <c:showBubbleSize val="0"/>
        </c:dLbls>
        <c:gapWidth val="150"/>
        <c:shape val="box"/>
        <c:axId val="335400848"/>
        <c:axId val="335403200"/>
        <c:axId val="0"/>
      </c:bar3DChart>
      <c:catAx>
        <c:axId val="335400848"/>
        <c:scaling>
          <c:orientation val="maxMin"/>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crossAx val="335403200"/>
        <c:crosses val="autoZero"/>
        <c:auto val="1"/>
        <c:lblAlgn val="ctr"/>
        <c:lblOffset val="100"/>
        <c:noMultiLvlLbl val="0"/>
      </c:catAx>
      <c:valAx>
        <c:axId val="335403200"/>
        <c:scaling>
          <c:orientation val="minMax"/>
        </c:scaling>
        <c:delete val="1"/>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35400848"/>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16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858383102578188E-2"/>
          <c:y val="1.1520028976993425E-2"/>
          <c:w val="0.86783563087584858"/>
          <c:h val="0.7621243500385213"/>
        </c:manualLayout>
      </c:layout>
      <c:barChart>
        <c:barDir val="col"/>
        <c:grouping val="clustered"/>
        <c:varyColors val="0"/>
        <c:ser>
          <c:idx val="0"/>
          <c:order val="0"/>
          <c:tx>
            <c:strRef>
              <c:f>'החלטות רב שנתי'!$I$3</c:f>
              <c:strCache>
                <c:ptCount val="1"/>
                <c:pt idx="0">
                  <c:v>2021</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'החלטות רב שנתי'!$J$2:$P$2</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'החלטות רב שנתי'!$J$3:$P$3</c:f>
              <c:numCache>
                <c:formatCode>General</c:formatCode>
                <c:ptCount val="7"/>
                <c:pt idx="0">
                  <c:v>196</c:v>
                </c:pt>
                <c:pt idx="1">
                  <c:v>100</c:v>
                </c:pt>
                <c:pt idx="2">
                  <c:v>1</c:v>
                </c:pt>
                <c:pt idx="3">
                  <c:v>6</c:v>
                </c:pt>
                <c:pt idx="4">
                  <c:v>13</c:v>
                </c:pt>
                <c:pt idx="5">
                  <c:v>0</c:v>
                </c:pt>
                <c:pt idx="6">
                  <c:v>0</c:v>
                </c:pt>
              </c:numCache>
            </c:numRef>
          </c:val>
          <c:extLst xmlns:c16r2="http://schemas.microsoft.com/office/drawing/2015/06/chart">
            <c:ext xmlns:c16="http://schemas.microsoft.com/office/drawing/2014/chart" uri="{C3380CC4-5D6E-409C-BE32-E72D297353CC}">
              <c16:uniqueId val="{00000000-EF88-4655-B485-331E14F31072}"/>
            </c:ext>
          </c:extLst>
        </c:ser>
        <c:ser>
          <c:idx val="1"/>
          <c:order val="1"/>
          <c:tx>
            <c:strRef>
              <c:f>'החלטות רב שנתי'!$I$4</c:f>
              <c:strCache>
                <c:ptCount val="1"/>
                <c:pt idx="0">
                  <c:v>2022</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'החלטות רב שנתי'!$J$2:$P$2</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'החלטות רב שנתי'!$J$4:$P$4</c:f>
              <c:numCache>
                <c:formatCode>General</c:formatCode>
                <c:ptCount val="7"/>
                <c:pt idx="0">
                  <c:v>215</c:v>
                </c:pt>
                <c:pt idx="1">
                  <c:v>61</c:v>
                </c:pt>
                <c:pt idx="2">
                  <c:v>2</c:v>
                </c:pt>
                <c:pt idx="3">
                  <c:v>5</c:v>
                </c:pt>
                <c:pt idx="4">
                  <c:v>15</c:v>
                </c:pt>
                <c:pt idx="5">
                  <c:v>0</c:v>
                </c:pt>
                <c:pt idx="6">
                  <c:v>0</c:v>
                </c:pt>
              </c:numCache>
            </c:numRef>
          </c:val>
          <c:extLst xmlns:c16r2="http://schemas.microsoft.com/office/drawing/2015/06/chart">
            <c:ext xmlns:c16="http://schemas.microsoft.com/office/drawing/2014/chart" uri="{C3380CC4-5D6E-409C-BE32-E72D297353CC}">
              <c16:uniqueId val="{00000001-EF88-4655-B485-331E14F31072}"/>
            </c:ext>
          </c:extLst>
        </c:ser>
        <c:ser>
          <c:idx val="2"/>
          <c:order val="2"/>
          <c:tx>
            <c:strRef>
              <c:f>'החלטות רב שנתי'!$I$5</c:f>
              <c:strCache>
                <c:ptCount val="1"/>
                <c:pt idx="0">
                  <c:v>2023</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'החלטות רב שנתי'!$J$2:$P$2</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'החלטות רב שנתי'!$J$5:$P$5</c:f>
              <c:numCache>
                <c:formatCode>General</c:formatCode>
                <c:ptCount val="7"/>
                <c:pt idx="0">
                  <c:v>285</c:v>
                </c:pt>
                <c:pt idx="1">
                  <c:v>48</c:v>
                </c:pt>
                <c:pt idx="2">
                  <c:v>13</c:v>
                </c:pt>
                <c:pt idx="3">
                  <c:v>11</c:v>
                </c:pt>
                <c:pt idx="4">
                  <c:v>26</c:v>
                </c:pt>
                <c:pt idx="5">
                  <c:v>2</c:v>
                </c:pt>
                <c:pt idx="6">
                  <c:v>1</c:v>
                </c:pt>
              </c:numCache>
            </c:numRef>
          </c:val>
          <c:extLst xmlns:c16r2="http://schemas.microsoft.com/office/drawing/2015/06/chart">
            <c:ext xmlns:c16="http://schemas.microsoft.com/office/drawing/2014/chart" uri="{C3380CC4-5D6E-409C-BE32-E72D297353CC}">
              <c16:uniqueId val="{00000002-EF88-4655-B485-331E14F31072}"/>
            </c:ext>
          </c:extLst>
        </c:ser>
        <c:ser>
          <c:idx val="3"/>
          <c:order val="3"/>
          <c:tx>
            <c:strRef>
              <c:f>'החלטות רב שנתי'!$I$6</c:f>
              <c:strCache>
                <c:ptCount val="1"/>
                <c:pt idx="0">
                  <c:v>2024</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'החלטות רב שנתי'!$J$2:$P$2</c:f>
              <c:strCache>
                <c:ptCount val="7"/>
                <c:pt idx="0">
                  <c:v>מחיקה והתיישנות</c:v>
                </c:pt>
                <c:pt idx="1">
                  <c:v>קנסות</c:v>
                </c:pt>
                <c:pt idx="2">
                  <c:v>פסילה</c:v>
                </c:pt>
                <c:pt idx="3">
                  <c:v>קציבת מאסר עולם</c:v>
                </c:pt>
                <c:pt idx="4">
                  <c:v>מאסר</c:v>
                </c:pt>
                <c:pt idx="5">
                  <c:v>אמצעי משמעת</c:v>
                </c:pt>
                <c:pt idx="6">
                  <c:v>של"צ</c:v>
                </c:pt>
              </c:strCache>
            </c:strRef>
          </c:cat>
          <c:val>
            <c:numRef>
              <c:f>'החלטות רב שנתי'!$J$6:$P$6</c:f>
              <c:numCache>
                <c:formatCode>General</c:formatCode>
                <c:ptCount val="7"/>
                <c:pt idx="0">
                  <c:v>347</c:v>
                </c:pt>
                <c:pt idx="1">
                  <c:v>153</c:v>
                </c:pt>
                <c:pt idx="2">
                  <c:v>22</c:v>
                </c:pt>
                <c:pt idx="3">
                  <c:v>11</c:v>
                </c:pt>
                <c:pt idx="4">
                  <c:v>34</c:v>
                </c:pt>
                <c:pt idx="5">
                  <c:v>0</c:v>
                </c:pt>
                <c:pt idx="6">
                  <c:v>4</c:v>
                </c:pt>
              </c:numCache>
            </c:numRef>
          </c:val>
          <c:extLst xmlns:c16r2="http://schemas.microsoft.com/office/drawing/2015/06/chart">
            <c:ext xmlns:c16="http://schemas.microsoft.com/office/drawing/2014/chart" uri="{C3380CC4-5D6E-409C-BE32-E72D297353CC}">
              <c16:uniqueId val="{00000003-EF88-4655-B485-331E14F31072}"/>
            </c:ext>
          </c:extLst>
        </c:ser>
        <c:dLbls>
          <c:dLblPos val="outEnd"/>
          <c:showLegendKey val="0"/>
          <c:showVal val="1"/>
          <c:showCatName val="0"/>
          <c:showSerName val="0"/>
          <c:showPercent val="0"/>
          <c:showBubbleSize val="0"/>
        </c:dLbls>
        <c:gapWidth val="100"/>
        <c:overlap val="-24"/>
        <c:axId val="385345616"/>
        <c:axId val="385348360"/>
      </c:barChart>
      <c:catAx>
        <c:axId val="385345616"/>
        <c:scaling>
          <c:orientation val="maxMin"/>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crossAx val="385348360"/>
        <c:crosses val="autoZero"/>
        <c:auto val="1"/>
        <c:lblAlgn val="ctr"/>
        <c:lblOffset val="100"/>
        <c:noMultiLvlLbl val="0"/>
      </c:catAx>
      <c:valAx>
        <c:axId val="385348360"/>
        <c:scaling>
          <c:orientation val="minMax"/>
        </c:scaling>
        <c:delete val="1"/>
        <c:axPos val="r"/>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crossAx val="385345616"/>
        <c:crosses val="autoZero"/>
        <c:crossBetween val="between"/>
      </c:valAx>
      <c:dTable>
        <c:showHorzBorder val="1"/>
        <c:showVertBorder val="0"/>
        <c:showOutline val="0"/>
        <c:showKeys val="1"/>
        <c:spPr>
          <a:noFill/>
          <a:ln w="9525">
            <a:solidFill>
              <a:schemeClr val="tx2">
                <a:lumMod val="15000"/>
                <a:lumOff val="85000"/>
              </a:schemeClr>
            </a:solidFill>
          </a:ln>
          <a:effectLst/>
        </c:spPr>
        <c:txPr>
          <a:bodyPr rot="0" spcFirstLastPara="1" vertOverflow="ellipsis" vert="horz" wrap="square" anchor="ctr" anchorCtr="1"/>
          <a:lstStyle/>
          <a:p>
            <a:pPr rtl="0">
              <a:defRPr sz="12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dTable>
      <c:spPr>
        <a:noFill/>
        <a:ln>
          <a:noFill/>
        </a:ln>
        <a:effectLst/>
      </c:spPr>
    </c:plotArea>
    <c:plotVisOnly val="1"/>
    <c:dispBlanksAs val="gap"/>
    <c:showDLblsOverMax val="0"/>
  </c:chart>
  <c:spPr>
    <a:noFill/>
    <a:ln>
      <a:noFill/>
    </a:ln>
    <a:effectLst/>
  </c:spPr>
  <c:txPr>
    <a:bodyPr/>
    <a:lstStyle/>
    <a:p>
      <a:pPr>
        <a:defRPr sz="1200">
          <a:solidFill>
            <a:schemeClr val="accent2">
              <a:lumMod val="50000"/>
            </a:schemeClr>
          </a:solidFill>
          <a:latin typeface="David" panose="020E0502060401010101" pitchFamily="34" charset="-79"/>
          <a:cs typeface="David" panose="020E0502060401010101" pitchFamily="34" charset="-79"/>
        </a:defRPr>
      </a:pPr>
      <a:endParaRPr lang="he-IL"/>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bar"/>
        <c:grouping val="stacked"/>
        <c:varyColors val="0"/>
        <c:ser>
          <c:idx val="0"/>
          <c:order val="0"/>
          <c:tx>
            <c:strRef>
              <c:f>'החלטות חיוביות במתווים מיוחדים'!$B$1</c:f>
              <c:strCache>
                <c:ptCount val="1"/>
                <c:pt idx="0">
                  <c:v>מאסר, עבודות שירות ושל"צ</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David" panose="020E0502060401010101" pitchFamily="34" charset="-79"/>
                    <a:ea typeface="+mn-ea"/>
                    <a:cs typeface="David" panose="020E0502060401010101" pitchFamily="34" charset="-79"/>
                  </a:defRPr>
                </a:pPr>
                <a:endParaRPr lang="he-I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'החלטות חיוביות במתווים מיוחדים'!$A$2:$A$9</c:f>
              <c:strCache>
                <c:ptCount val="8"/>
                <c:pt idx="0">
                  <c:v>מתווה מלחמה קנסות</c:v>
                </c:pt>
                <c:pt idx="1">
                  <c:v>קנאביס</c:v>
                </c:pt>
                <c:pt idx="2">
                  <c:v>יציאה ממעגל הזנות</c:v>
                </c:pt>
                <c:pt idx="3">
                  <c:v>מדיניות 75-76</c:v>
                </c:pt>
                <c:pt idx="4">
                  <c:v>חרבות ברזל</c:v>
                </c:pt>
                <c:pt idx="5">
                  <c:v>מתווה מאסרים-76</c:v>
                </c:pt>
                <c:pt idx="6">
                  <c:v>מתווה מילואים קח"ר</c:v>
                </c:pt>
                <c:pt idx="7">
                  <c:v>חיילים  ומשרתי השירות הלאומי</c:v>
                </c:pt>
              </c:strCache>
            </c:strRef>
          </c:cat>
          <c:val>
            <c:numRef>
              <c:f>'החלטות חיוביות במתווים מיוחדים'!$B$2:$B$9</c:f>
              <c:numCache>
                <c:formatCode>General</c:formatCode>
                <c:ptCount val="8"/>
                <c:pt idx="3">
                  <c:v>4</c:v>
                </c:pt>
                <c:pt idx="4">
                  <c:v>10</c:v>
                </c:pt>
                <c:pt idx="5">
                  <c:v>7</c:v>
                </c:pt>
              </c:numCache>
            </c:numRef>
          </c:val>
          <c:extLst xmlns:c16r2="http://schemas.microsoft.com/office/drawing/2015/06/chart">
            <c:ext xmlns:c16="http://schemas.microsoft.com/office/drawing/2014/chart" uri="{C3380CC4-5D6E-409C-BE32-E72D297353CC}">
              <c16:uniqueId val="{00000000-6A95-4380-B93A-086EC8FC2093}"/>
            </c:ext>
          </c:extLst>
        </c:ser>
        <c:ser>
          <c:idx val="1"/>
          <c:order val="1"/>
          <c:tx>
            <c:strRef>
              <c:f>'החלטות חיוביות במתווים מיוחדים'!$C$1</c:f>
              <c:strCache>
                <c:ptCount val="1"/>
                <c:pt idx="0">
                  <c:v>פסילת רישיון נהיגה</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David" panose="020E0502060401010101" pitchFamily="34" charset="-79"/>
                    <a:ea typeface="+mn-ea"/>
                    <a:cs typeface="David" panose="020E0502060401010101" pitchFamily="34" charset="-79"/>
                  </a:defRPr>
                </a:pPr>
                <a:endParaRPr lang="he-I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'החלטות חיוביות במתווים מיוחדים'!$A$2:$A$9</c:f>
              <c:strCache>
                <c:ptCount val="8"/>
                <c:pt idx="0">
                  <c:v>מתווה מלחמה קנסות</c:v>
                </c:pt>
                <c:pt idx="1">
                  <c:v>קנאביס</c:v>
                </c:pt>
                <c:pt idx="2">
                  <c:v>יציאה ממעגל הזנות</c:v>
                </c:pt>
                <c:pt idx="3">
                  <c:v>מדיניות 75-76</c:v>
                </c:pt>
                <c:pt idx="4">
                  <c:v>חרבות ברזל</c:v>
                </c:pt>
                <c:pt idx="5">
                  <c:v>מתווה מאסרים-76</c:v>
                </c:pt>
                <c:pt idx="6">
                  <c:v>מתווה מילואים קח"ר</c:v>
                </c:pt>
                <c:pt idx="7">
                  <c:v>חיילים  ומשרתי השירות הלאומי</c:v>
                </c:pt>
              </c:strCache>
            </c:strRef>
          </c:cat>
          <c:val>
            <c:numRef>
              <c:f>'החלטות חיוביות במתווים מיוחדים'!$C$2:$C$9</c:f>
              <c:numCache>
                <c:formatCode>General</c:formatCode>
                <c:ptCount val="8"/>
                <c:pt idx="4">
                  <c:v>11</c:v>
                </c:pt>
              </c:numCache>
            </c:numRef>
          </c:val>
          <c:extLst xmlns:c16r2="http://schemas.microsoft.com/office/drawing/2015/06/chart">
            <c:ext xmlns:c16="http://schemas.microsoft.com/office/drawing/2014/chart" uri="{C3380CC4-5D6E-409C-BE32-E72D297353CC}">
              <c16:uniqueId val="{00000001-6A95-4380-B93A-086EC8FC2093}"/>
            </c:ext>
          </c:extLst>
        </c:ser>
        <c:ser>
          <c:idx val="2"/>
          <c:order val="2"/>
          <c:tx>
            <c:strRef>
              <c:f>'החלטות חיוביות במתווים מיוחדים'!$D$1</c:f>
              <c:strCache>
                <c:ptCount val="1"/>
                <c:pt idx="0">
                  <c:v>קנסות</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David" panose="020E0502060401010101" pitchFamily="34" charset="-79"/>
                    <a:ea typeface="+mn-ea"/>
                    <a:cs typeface="David" panose="020E0502060401010101" pitchFamily="34" charset="-79"/>
                  </a:defRPr>
                </a:pPr>
                <a:endParaRPr lang="he-I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'החלטות חיוביות במתווים מיוחדים'!$A$2:$A$9</c:f>
              <c:strCache>
                <c:ptCount val="8"/>
                <c:pt idx="0">
                  <c:v>מתווה מלחמה קנסות</c:v>
                </c:pt>
                <c:pt idx="1">
                  <c:v>קנאביס</c:v>
                </c:pt>
                <c:pt idx="2">
                  <c:v>יציאה ממעגל הזנות</c:v>
                </c:pt>
                <c:pt idx="3">
                  <c:v>מדיניות 75-76</c:v>
                </c:pt>
                <c:pt idx="4">
                  <c:v>חרבות ברזל</c:v>
                </c:pt>
                <c:pt idx="5">
                  <c:v>מתווה מאסרים-76</c:v>
                </c:pt>
                <c:pt idx="6">
                  <c:v>מתווה מילואים קח"ר</c:v>
                </c:pt>
                <c:pt idx="7">
                  <c:v>חיילים  ומשרתי השירות הלאומי</c:v>
                </c:pt>
              </c:strCache>
            </c:strRef>
          </c:cat>
          <c:val>
            <c:numRef>
              <c:f>'החלטות חיוביות במתווים מיוחדים'!$D$2:$D$9</c:f>
              <c:numCache>
                <c:formatCode>General</c:formatCode>
                <c:ptCount val="8"/>
                <c:pt idx="0">
                  <c:v>81</c:v>
                </c:pt>
                <c:pt idx="3">
                  <c:v>22</c:v>
                </c:pt>
              </c:numCache>
            </c:numRef>
          </c:val>
          <c:extLst xmlns:c16r2="http://schemas.microsoft.com/office/drawing/2015/06/chart">
            <c:ext xmlns:c16="http://schemas.microsoft.com/office/drawing/2014/chart" uri="{C3380CC4-5D6E-409C-BE32-E72D297353CC}">
              <c16:uniqueId val="{00000002-6A95-4380-B93A-086EC8FC2093}"/>
            </c:ext>
          </c:extLst>
        </c:ser>
        <c:ser>
          <c:idx val="3"/>
          <c:order val="3"/>
          <c:tx>
            <c:strRef>
              <c:f>'החלטות חיוביות במתווים מיוחדים'!$E$1</c:f>
              <c:strCache>
                <c:ptCount val="1"/>
                <c:pt idx="0">
                  <c:v>קיצור תקופות רישום</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David" panose="020E0502060401010101" pitchFamily="34" charset="-79"/>
                    <a:ea typeface="+mn-ea"/>
                    <a:cs typeface="David" panose="020E0502060401010101" pitchFamily="34" charset="-79"/>
                  </a:defRPr>
                </a:pPr>
                <a:endParaRPr lang="he-IL"/>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'החלטות חיוביות במתווים מיוחדים'!$A$2:$A$9</c:f>
              <c:strCache>
                <c:ptCount val="8"/>
                <c:pt idx="0">
                  <c:v>מתווה מלחמה קנסות</c:v>
                </c:pt>
                <c:pt idx="1">
                  <c:v>קנאביס</c:v>
                </c:pt>
                <c:pt idx="2">
                  <c:v>יציאה ממעגל הזנות</c:v>
                </c:pt>
                <c:pt idx="3">
                  <c:v>מדיניות 75-76</c:v>
                </c:pt>
                <c:pt idx="4">
                  <c:v>חרבות ברזל</c:v>
                </c:pt>
                <c:pt idx="5">
                  <c:v>מתווה מאסרים-76</c:v>
                </c:pt>
                <c:pt idx="6">
                  <c:v>מתווה מילואים קח"ר</c:v>
                </c:pt>
                <c:pt idx="7">
                  <c:v>חיילים  ומשרתי השירות הלאומי</c:v>
                </c:pt>
              </c:strCache>
            </c:strRef>
          </c:cat>
          <c:val>
            <c:numRef>
              <c:f>'החלטות חיוביות במתווים מיוחדים'!$E$2:$E$9</c:f>
              <c:numCache>
                <c:formatCode>General</c:formatCode>
                <c:ptCount val="8"/>
                <c:pt idx="1">
                  <c:v>19</c:v>
                </c:pt>
                <c:pt idx="2">
                  <c:v>2</c:v>
                </c:pt>
                <c:pt idx="3">
                  <c:v>61</c:v>
                </c:pt>
                <c:pt idx="4">
                  <c:v>39</c:v>
                </c:pt>
                <c:pt idx="6">
                  <c:v>5</c:v>
                </c:pt>
                <c:pt idx="7">
                  <c:v>73</c:v>
                </c:pt>
              </c:numCache>
            </c:numRef>
          </c:val>
          <c:extLst xmlns:c16r2="http://schemas.microsoft.com/office/drawing/2015/06/chart">
            <c:ext xmlns:c16="http://schemas.microsoft.com/office/drawing/2014/chart" uri="{C3380CC4-5D6E-409C-BE32-E72D297353CC}">
              <c16:uniqueId val="{00000003-6A95-4380-B93A-086EC8FC2093}"/>
            </c:ext>
          </c:extLst>
        </c:ser>
        <c:dLbls>
          <c:dLblPos val="ctr"/>
          <c:showLegendKey val="0"/>
          <c:showVal val="1"/>
          <c:showCatName val="0"/>
          <c:showSerName val="0"/>
          <c:showPercent val="0"/>
          <c:showBubbleSize val="0"/>
        </c:dLbls>
        <c:gapWidth val="79"/>
        <c:overlap val="100"/>
        <c:axId val="335399280"/>
        <c:axId val="335401240"/>
      </c:barChart>
      <c:catAx>
        <c:axId val="335399280"/>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David" panose="020E0502060401010101" pitchFamily="34" charset="-79"/>
                <a:ea typeface="+mn-ea"/>
                <a:cs typeface="David" panose="020E0502060401010101" pitchFamily="34" charset="-79"/>
              </a:defRPr>
            </a:pPr>
            <a:endParaRPr lang="he-IL"/>
          </a:p>
        </c:txPr>
        <c:crossAx val="335401240"/>
        <c:crosses val="autoZero"/>
        <c:auto val="1"/>
        <c:lblAlgn val="ctr"/>
        <c:lblOffset val="100"/>
        <c:noMultiLvlLbl val="0"/>
      </c:catAx>
      <c:valAx>
        <c:axId val="335401240"/>
        <c:scaling>
          <c:orientation val="maxMin"/>
        </c:scaling>
        <c:delete val="1"/>
        <c:axPos val="b"/>
        <c:numFmt formatCode="General" sourceLinked="1"/>
        <c:majorTickMark val="none"/>
        <c:minorTickMark val="none"/>
        <c:tickLblPos val="nextTo"/>
        <c:crossAx val="3353992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David" panose="020E0502060401010101" pitchFamily="34" charset="-79"/>
              <a:ea typeface="+mn-ea"/>
              <a:cs typeface="David" panose="020E0502060401010101" pitchFamily="34" charset="-79"/>
            </a:defRPr>
          </a:pPr>
          <a:endParaRPr lang="he-IL"/>
        </a:p>
      </c:txPr>
    </c:legend>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2">
                <a:lumMod val="60000"/>
                <a:lumOff val="4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'בקשות שנפתחו'!$B$13:$M$13</c:f>
              <c:strCache>
                <c:ptCount val="12"/>
                <c:pt idx="0">
                  <c:v>ינואר</c:v>
                </c:pt>
                <c:pt idx="1">
                  <c:v>פברואר</c:v>
                </c:pt>
                <c:pt idx="2">
                  <c:v>מרץ</c:v>
                </c:pt>
                <c:pt idx="3">
                  <c:v>אפריל</c:v>
                </c:pt>
                <c:pt idx="4">
                  <c:v>מאי</c:v>
                </c:pt>
                <c:pt idx="5">
                  <c:v>יוני</c:v>
                </c:pt>
                <c:pt idx="6">
                  <c:v>יולי </c:v>
                </c:pt>
                <c:pt idx="7">
                  <c:v>אוגוסט</c:v>
                </c:pt>
                <c:pt idx="8">
                  <c:v>ספטמבר</c:v>
                </c:pt>
                <c:pt idx="9">
                  <c:v>אוקטובר</c:v>
                </c:pt>
                <c:pt idx="10">
                  <c:v>נובמבר</c:v>
                </c:pt>
                <c:pt idx="11">
                  <c:v>דצמבר</c:v>
                </c:pt>
              </c:strCache>
            </c:strRef>
          </c:cat>
          <c:val>
            <c:numRef>
              <c:f>'בקשות שנפתחו'!$B$14:$M$14</c:f>
              <c:numCache>
                <c:formatCode>General</c:formatCode>
                <c:ptCount val="12"/>
                <c:pt idx="0">
                  <c:v>168</c:v>
                </c:pt>
                <c:pt idx="1">
                  <c:v>143</c:v>
                </c:pt>
                <c:pt idx="2">
                  <c:v>157</c:v>
                </c:pt>
                <c:pt idx="3">
                  <c:v>104</c:v>
                </c:pt>
                <c:pt idx="4">
                  <c:v>236</c:v>
                </c:pt>
                <c:pt idx="5">
                  <c:v>158</c:v>
                </c:pt>
                <c:pt idx="6">
                  <c:v>156</c:v>
                </c:pt>
                <c:pt idx="7">
                  <c:v>95</c:v>
                </c:pt>
                <c:pt idx="8">
                  <c:v>272</c:v>
                </c:pt>
                <c:pt idx="9">
                  <c:v>127</c:v>
                </c:pt>
                <c:pt idx="10">
                  <c:v>162</c:v>
                </c:pt>
                <c:pt idx="11">
                  <c:v>150</c:v>
                </c:pt>
              </c:numCache>
            </c:numRef>
          </c:val>
          <c:extLst xmlns:c16r2="http://schemas.microsoft.com/office/drawing/2015/06/chart">
            <c:ext xmlns:c16="http://schemas.microsoft.com/office/drawing/2014/chart" uri="{C3380CC4-5D6E-409C-BE32-E72D297353CC}">
              <c16:uniqueId val="{00000000-9B04-451F-9AFF-6B95639BB6C6}"/>
            </c:ext>
          </c:extLst>
        </c:ser>
        <c:dLbls>
          <c:showLegendKey val="0"/>
          <c:showVal val="1"/>
          <c:showCatName val="0"/>
          <c:showSerName val="0"/>
          <c:showPercent val="0"/>
          <c:showBubbleSize val="0"/>
        </c:dLbls>
        <c:gapWidth val="150"/>
        <c:shape val="box"/>
        <c:axId val="224145608"/>
        <c:axId val="332874960"/>
        <c:axId val="0"/>
      </c:bar3DChart>
      <c:catAx>
        <c:axId val="224145608"/>
        <c:scaling>
          <c:orientation val="maxMin"/>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David" panose="020E0502060401010101" pitchFamily="34" charset="-79"/>
                <a:ea typeface="+mn-ea"/>
                <a:cs typeface="David" panose="020E0502060401010101" pitchFamily="34" charset="-79"/>
              </a:defRPr>
            </a:pPr>
            <a:endParaRPr lang="he-IL"/>
          </a:p>
        </c:txPr>
        <c:crossAx val="332874960"/>
        <c:crosses val="autoZero"/>
        <c:auto val="1"/>
        <c:lblAlgn val="ctr"/>
        <c:lblOffset val="100"/>
        <c:noMultiLvlLbl val="0"/>
      </c:catAx>
      <c:valAx>
        <c:axId val="332874960"/>
        <c:scaling>
          <c:orientation val="minMax"/>
        </c:scaling>
        <c:delete val="0"/>
        <c:axPos val="r"/>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he-IL"/>
          </a:p>
        </c:txPr>
        <c:crossAx val="2241456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outEnd"/>
          <c:showLegendKey val="0"/>
          <c:showVal val="1"/>
          <c:showCatName val="0"/>
          <c:showSerName val="0"/>
          <c:showPercent val="0"/>
          <c:showBubbleSize val="0"/>
        </c:dLbls>
        <c:gapWidth val="219"/>
        <c:overlap val="-27"/>
        <c:axId val="332876136"/>
        <c:axId val="332873784"/>
      </c:barChart>
      <c:catAx>
        <c:axId val="3328761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332873784"/>
        <c:crosses val="autoZero"/>
        <c:auto val="1"/>
        <c:lblAlgn val="ctr"/>
        <c:lblOffset val="100"/>
        <c:noMultiLvlLbl val="0"/>
      </c:catAx>
      <c:valAx>
        <c:axId val="332873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3328761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dLbls>
          <c:showLegendKey val="0"/>
          <c:showVal val="1"/>
          <c:showCatName val="0"/>
          <c:showSerName val="0"/>
          <c:showPercent val="0"/>
          <c:showBubbleSize val="0"/>
        </c:dLbls>
        <c:gapWidth val="150"/>
        <c:shape val="box"/>
        <c:axId val="332875744"/>
        <c:axId val="332871432"/>
        <c:axId val="0"/>
      </c:bar3DChart>
      <c:catAx>
        <c:axId val="332875744"/>
        <c:scaling>
          <c:orientation val="maxMin"/>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David" panose="020E0502060401010101" pitchFamily="34" charset="-79"/>
                <a:ea typeface="+mn-ea"/>
                <a:cs typeface="David" panose="020E0502060401010101" pitchFamily="34" charset="-79"/>
              </a:defRPr>
            </a:pPr>
            <a:endParaRPr lang="he-IL"/>
          </a:p>
        </c:txPr>
        <c:crossAx val="332871432"/>
        <c:crosses val="autoZero"/>
        <c:auto val="1"/>
        <c:lblAlgn val="ctr"/>
        <c:lblOffset val="100"/>
        <c:noMultiLvlLbl val="0"/>
      </c:catAx>
      <c:valAx>
        <c:axId val="332871432"/>
        <c:scaling>
          <c:orientation val="minMax"/>
        </c:scaling>
        <c:delete val="0"/>
        <c:axPos val="r"/>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he-IL"/>
          </a:p>
        </c:txPr>
        <c:crossAx val="3328757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2">
                <a:lumMod val="60000"/>
                <a:lumOff val="40000"/>
              </a:schemeClr>
            </a:solidFill>
            <a:ln>
              <a:noFill/>
            </a:ln>
            <a:effectLst/>
            <a:sp3d/>
          </c:spPr>
          <c:invertIfNegative val="0"/>
          <c:dLbls>
            <c:dLbl>
              <c:idx val="0"/>
              <c:layout>
                <c:manualLayout>
                  <c:x val="-1.3672038162857012E-2"/>
                  <c:y val="-1.410954338406843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F14C-4297-AE4D-A7E937BBA63F}"/>
                </c:ext>
                <c:ext xmlns:c15="http://schemas.microsoft.com/office/drawing/2012/chart" uri="{CE6537A1-D6FC-4f65-9D91-7224C49458BB}"/>
              </c:extLst>
            </c:dLbl>
            <c:dLbl>
              <c:idx val="1"/>
              <c:layout>
                <c:manualLayout>
                  <c:x val="-1.0937630530285609E-2"/>
                  <c:y val="-1.410954338406843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F14C-4297-AE4D-A7E937BBA63F}"/>
                </c:ext>
                <c:ext xmlns:c15="http://schemas.microsoft.com/office/drawing/2012/chart" uri="{CE6537A1-D6FC-4f65-9D91-7224C49458BB}"/>
              </c:extLst>
            </c:dLbl>
            <c:dLbl>
              <c:idx val="2"/>
              <c:layout>
                <c:manualLayout>
                  <c:x val="-1.5039241979142614E-2"/>
                  <c:y val="-2.116431507610265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F14C-4297-AE4D-A7E937BBA63F}"/>
                </c:ext>
                <c:ext xmlns:c15="http://schemas.microsoft.com/office/drawing/2012/chart" uri="{CE6537A1-D6FC-4f65-9D91-7224C49458BB}"/>
              </c:extLst>
            </c:dLbl>
            <c:dLbl>
              <c:idx val="3"/>
              <c:layout>
                <c:manualLayout>
                  <c:x val="-9.5704267139999095E-3"/>
                  <c:y val="-1.763692923008554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F14C-4297-AE4D-A7E937BBA63F}"/>
                </c:ext>
                <c:ext xmlns:c15="http://schemas.microsoft.com/office/drawing/2012/chart" uri="{CE6537A1-D6FC-4f65-9D91-7224C49458BB}"/>
              </c:extLst>
            </c:dLbl>
            <c:dLbl>
              <c:idx val="4"/>
              <c:layout>
                <c:manualLayout>
                  <c:x val="-8.2032228977142081E-3"/>
                  <c:y val="-1.763692923008554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F14C-4297-AE4D-A7E937BBA63F}"/>
                </c:ext>
                <c:ext xmlns:c15="http://schemas.microsoft.com/office/drawing/2012/chart" uri="{CE6537A1-D6FC-4f65-9D91-7224C49458BB}"/>
              </c:extLst>
            </c:dLbl>
            <c:dLbl>
              <c:idx val="5"/>
              <c:layout>
                <c:manualLayout>
                  <c:x val="-1.3672038162857062E-2"/>
                  <c:y val="-2.469170092211976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F14C-4297-AE4D-A7E937BBA63F}"/>
                </c:ext>
                <c:ext xmlns:c15="http://schemas.microsoft.com/office/drawing/2012/chart" uri="{CE6537A1-D6FC-4f65-9D91-7224C49458BB}"/>
              </c:extLst>
            </c:dLbl>
            <c:dLbl>
              <c:idx val="6"/>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F14C-4297-AE4D-A7E937BBA63F}"/>
                </c:ext>
                <c:ext xmlns:c15="http://schemas.microsoft.com/office/drawing/2012/chart" uri="{CE6537A1-D6FC-4f65-9D91-7224C49458BB}">
                  <c15:spPr xmlns:c15="http://schemas.microsoft.com/office/drawing/2012/chart">
                    <a:prstGeom prst="rect">
                      <a:avLst/>
                    </a:prstGeom>
                  </c15:spPr>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'בקשות שנפתחו'!$A$17:$A$23</c:f>
              <c:strCache>
                <c:ptCount val="7"/>
                <c:pt idx="0">
                  <c:v>מחיקה והתיישנות</c:v>
                </c:pt>
                <c:pt idx="1">
                  <c:v>קנסות</c:v>
                </c:pt>
                <c:pt idx="2">
                  <c:v>פסילה</c:v>
                </c:pt>
                <c:pt idx="3">
                  <c:v>קציבת מאסר עולם</c:v>
                </c:pt>
                <c:pt idx="4">
                  <c:v>מאסר כולל עבודות שירות</c:v>
                </c:pt>
                <c:pt idx="5">
                  <c:v>הקלה באמצעי משמעת</c:v>
                </c:pt>
                <c:pt idx="6">
                  <c:v>הקלה בשל"צ</c:v>
                </c:pt>
              </c:strCache>
            </c:strRef>
          </c:cat>
          <c:val>
            <c:numRef>
              <c:f>'בקשות שנפתחו'!$B$17:$B$23</c:f>
              <c:numCache>
                <c:formatCode>General</c:formatCode>
                <c:ptCount val="7"/>
                <c:pt idx="0">
                  <c:v>968</c:v>
                </c:pt>
                <c:pt idx="1">
                  <c:v>302</c:v>
                </c:pt>
                <c:pt idx="2">
                  <c:v>207</c:v>
                </c:pt>
                <c:pt idx="3">
                  <c:v>45</c:v>
                </c:pt>
                <c:pt idx="4">
                  <c:v>383</c:v>
                </c:pt>
                <c:pt idx="5">
                  <c:v>12</c:v>
                </c:pt>
                <c:pt idx="6">
                  <c:v>11</c:v>
                </c:pt>
              </c:numCache>
            </c:numRef>
          </c:val>
          <c:extLst xmlns:c16r2="http://schemas.microsoft.com/office/drawing/2015/06/chart">
            <c:ext xmlns:c16="http://schemas.microsoft.com/office/drawing/2014/chart" uri="{C3380CC4-5D6E-409C-BE32-E72D297353CC}">
              <c16:uniqueId val="{00000007-F14C-4297-AE4D-A7E937BBA63F}"/>
            </c:ext>
          </c:extLst>
        </c:ser>
        <c:dLbls>
          <c:showLegendKey val="0"/>
          <c:showVal val="1"/>
          <c:showCatName val="0"/>
          <c:showSerName val="0"/>
          <c:showPercent val="0"/>
          <c:showBubbleSize val="0"/>
        </c:dLbls>
        <c:gapWidth val="150"/>
        <c:shape val="box"/>
        <c:axId val="332874568"/>
        <c:axId val="332876920"/>
        <c:axId val="0"/>
      </c:bar3DChart>
      <c:catAx>
        <c:axId val="332874568"/>
        <c:scaling>
          <c:orientation val="maxMin"/>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2"/>
                </a:solidFill>
                <a:latin typeface="David" panose="020E0502060401010101" pitchFamily="34" charset="-79"/>
                <a:ea typeface="+mn-ea"/>
                <a:cs typeface="David" panose="020E0502060401010101" pitchFamily="34" charset="-79"/>
              </a:defRPr>
            </a:pPr>
            <a:endParaRPr lang="he-IL"/>
          </a:p>
        </c:txPr>
        <c:crossAx val="332876920"/>
        <c:crosses val="autoZero"/>
        <c:auto val="1"/>
        <c:lblAlgn val="ctr"/>
        <c:lblOffset val="100"/>
        <c:noMultiLvlLbl val="0"/>
      </c:catAx>
      <c:valAx>
        <c:axId val="332876920"/>
        <c:scaling>
          <c:orientation val="minMax"/>
        </c:scaling>
        <c:delete val="0"/>
        <c:axPos val="r"/>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he-IL"/>
          </a:p>
        </c:txPr>
        <c:crossAx val="3328745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dLbls>
          <c:dLblPos val="outEnd"/>
          <c:showLegendKey val="0"/>
          <c:showVal val="1"/>
          <c:showCatName val="0"/>
          <c:showSerName val="0"/>
          <c:showPercent val="0"/>
          <c:showBubbleSize val="0"/>
        </c:dLbls>
        <c:gapWidth val="219"/>
        <c:overlap val="-27"/>
        <c:axId val="332869864"/>
        <c:axId val="332870256"/>
      </c:barChart>
      <c:catAx>
        <c:axId val="3328698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332870256"/>
        <c:crosses val="autoZero"/>
        <c:auto val="1"/>
        <c:lblAlgn val="ctr"/>
        <c:lblOffset val="100"/>
        <c:noMultiLvlLbl val="0"/>
      </c:catAx>
      <c:valAx>
        <c:axId val="3328702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3328698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dLbls>
          <c:showLegendKey val="0"/>
          <c:showVal val="1"/>
          <c:showCatName val="0"/>
          <c:showSerName val="0"/>
          <c:showPercent val="0"/>
          <c:showBubbleSize val="0"/>
        </c:dLbls>
        <c:gapWidth val="150"/>
        <c:shape val="box"/>
        <c:axId val="332870648"/>
        <c:axId val="332871040"/>
        <c:axId val="0"/>
      </c:bar3DChart>
      <c:catAx>
        <c:axId val="332870648"/>
        <c:scaling>
          <c:orientation val="maxMin"/>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2"/>
                </a:solidFill>
                <a:latin typeface="David" panose="020E0502060401010101" pitchFamily="34" charset="-79"/>
                <a:ea typeface="+mn-ea"/>
                <a:cs typeface="David" panose="020E0502060401010101" pitchFamily="34" charset="-79"/>
              </a:defRPr>
            </a:pPr>
            <a:endParaRPr lang="he-IL"/>
          </a:p>
        </c:txPr>
        <c:crossAx val="332871040"/>
        <c:crosses val="autoZero"/>
        <c:auto val="1"/>
        <c:lblAlgn val="ctr"/>
        <c:lblOffset val="100"/>
        <c:noMultiLvlLbl val="0"/>
      </c:catAx>
      <c:valAx>
        <c:axId val="332871040"/>
        <c:scaling>
          <c:orientation val="minMax"/>
        </c:scaling>
        <c:delete val="0"/>
        <c:axPos val="r"/>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he-IL"/>
          </a:p>
        </c:txPr>
        <c:crossAx val="3328706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5909221654215E-2"/>
          <c:y val="4.3794321005907279E-2"/>
          <c:w val="0.75183579297886227"/>
          <c:h val="0.89993471801263447"/>
        </c:manualLayout>
      </c:layout>
      <c:barChart>
        <c:barDir val="bar"/>
        <c:grouping val="stacked"/>
        <c:varyColors val="0"/>
        <c:ser>
          <c:idx val="0"/>
          <c:order val="0"/>
          <c:spPr>
            <a:solidFill>
              <a:schemeClr val="accent2">
                <a:lumMod val="60000"/>
                <a:lumOff val="40000"/>
              </a:schemeClr>
            </a:solidFill>
            <a:ln>
              <a:noFill/>
            </a:ln>
            <a:effectLst/>
          </c:spPr>
          <c:invertIfNegative val="0"/>
          <c:dLbls>
            <c:dLbl>
              <c:idx val="0"/>
              <c:layout>
                <c:manualLayout>
                  <c:x val="-1.2079137325684388E-3"/>
                  <c:y val="-5.4742901257384098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D6AB-45E8-AFBF-E5A61C570568}"/>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'בקשות שנפתחו'!$A$35:$A$43</c:f>
              <c:strCache>
                <c:ptCount val="9"/>
                <c:pt idx="0">
                  <c:v>בתי משפט קהילתיים</c:v>
                </c:pt>
                <c:pt idx="1">
                  <c:v>יציאה ממעגל הזנות</c:v>
                </c:pt>
                <c:pt idx="2">
                  <c:v>קנאביס</c:v>
                </c:pt>
                <c:pt idx="3">
                  <c:v>מתווה מאסרים </c:v>
                </c:pt>
                <c:pt idx="4">
                  <c:v>מדיניות 75-76</c:v>
                </c:pt>
                <c:pt idx="5">
                  <c:v>חיילים  ומשרתי השירות הלאומי</c:v>
                </c:pt>
                <c:pt idx="6">
                  <c:v>מתווה מילואים קח"ר</c:v>
                </c:pt>
                <c:pt idx="7">
                  <c:v>חרבות ברזל</c:v>
                </c:pt>
                <c:pt idx="8">
                  <c:v>מתווה מלחמה קנסות</c:v>
                </c:pt>
              </c:strCache>
            </c:strRef>
          </c:cat>
          <c:val>
            <c:numRef>
              <c:f>'בקשות שנפתחו'!$B$35:$B$43</c:f>
              <c:numCache>
                <c:formatCode>General</c:formatCode>
                <c:ptCount val="9"/>
                <c:pt idx="0">
                  <c:v>2</c:v>
                </c:pt>
                <c:pt idx="1">
                  <c:v>4</c:v>
                </c:pt>
                <c:pt idx="2">
                  <c:v>9</c:v>
                </c:pt>
                <c:pt idx="3">
                  <c:v>36</c:v>
                </c:pt>
                <c:pt idx="4">
                  <c:v>46</c:v>
                </c:pt>
                <c:pt idx="5">
                  <c:v>64</c:v>
                </c:pt>
                <c:pt idx="6">
                  <c:v>23</c:v>
                </c:pt>
                <c:pt idx="7">
                  <c:v>108</c:v>
                </c:pt>
                <c:pt idx="8">
                  <c:v>114</c:v>
                </c:pt>
              </c:numCache>
            </c:numRef>
          </c:val>
          <c:extLst xmlns:c16r2="http://schemas.microsoft.com/office/drawing/2015/06/chart">
            <c:ext xmlns:c16="http://schemas.microsoft.com/office/drawing/2014/chart" uri="{C3380CC4-5D6E-409C-BE32-E72D297353CC}">
              <c16:uniqueId val="{00000001-D6AB-45E8-AFBF-E5A61C570568}"/>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'בקשות שנפתחו'!$A$35:$A$43</c:f>
              <c:strCache>
                <c:ptCount val="9"/>
                <c:pt idx="0">
                  <c:v>בתי משפט קהילתיים</c:v>
                </c:pt>
                <c:pt idx="1">
                  <c:v>יציאה ממעגל הזנות</c:v>
                </c:pt>
                <c:pt idx="2">
                  <c:v>קנאביס</c:v>
                </c:pt>
                <c:pt idx="3">
                  <c:v>מתווה מאסרים </c:v>
                </c:pt>
                <c:pt idx="4">
                  <c:v>מדיניות 75-76</c:v>
                </c:pt>
                <c:pt idx="5">
                  <c:v>חיילים  ומשרתי השירות הלאומי</c:v>
                </c:pt>
                <c:pt idx="6">
                  <c:v>מתווה מילואים קח"ר</c:v>
                </c:pt>
                <c:pt idx="7">
                  <c:v>חרבות ברזל</c:v>
                </c:pt>
                <c:pt idx="8">
                  <c:v>מתווה מלחמה קנסות</c:v>
                </c:pt>
              </c:strCache>
            </c:strRef>
          </c:cat>
          <c:val>
            <c:numRef>
              <c:f>'בקשות שנפתחו'!$C$35:$C$43</c:f>
              <c:numCache>
                <c:formatCode>General</c:formatCode>
                <c:ptCount val="9"/>
                <c:pt idx="6">
                  <c:v>54</c:v>
                </c:pt>
              </c:numCache>
            </c:numRef>
          </c:val>
          <c:extLst xmlns:c16r2="http://schemas.microsoft.com/office/drawing/2015/06/chart">
            <c:ext xmlns:c16="http://schemas.microsoft.com/office/drawing/2014/chart" uri="{C3380CC4-5D6E-409C-BE32-E72D297353CC}">
              <c16:uniqueId val="{00000002-D6AB-45E8-AFBF-E5A61C570568}"/>
            </c:ext>
          </c:extLst>
        </c:ser>
        <c:dLbls>
          <c:showLegendKey val="0"/>
          <c:showVal val="1"/>
          <c:showCatName val="0"/>
          <c:showSerName val="0"/>
          <c:showPercent val="0"/>
          <c:showBubbleSize val="0"/>
        </c:dLbls>
        <c:gapWidth val="150"/>
        <c:overlap val="100"/>
        <c:axId val="332872216"/>
        <c:axId val="332873000"/>
      </c:barChart>
      <c:catAx>
        <c:axId val="332872216"/>
        <c:scaling>
          <c:orientation val="minMax"/>
        </c:scaling>
        <c:delete val="0"/>
        <c:axPos val="r"/>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accent2">
                    <a:lumMod val="50000"/>
                  </a:schemeClr>
                </a:solidFill>
                <a:latin typeface="David" panose="020E0502060401010101" pitchFamily="34" charset="-79"/>
                <a:ea typeface="+mn-ea"/>
                <a:cs typeface="David" panose="020E0502060401010101" pitchFamily="34" charset="-79"/>
              </a:defRPr>
            </a:pPr>
            <a:endParaRPr lang="he-IL"/>
          </a:p>
        </c:txPr>
        <c:crossAx val="332873000"/>
        <c:crosses val="autoZero"/>
        <c:auto val="1"/>
        <c:lblAlgn val="ctr"/>
        <c:lblOffset val="100"/>
        <c:noMultiLvlLbl val="0"/>
      </c:catAx>
      <c:valAx>
        <c:axId val="332873000"/>
        <c:scaling>
          <c:orientation val="maxMin"/>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3328722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he-IL"/>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000" kern="1200"/>
  </cs:chartArea>
  <cs:dataLabel>
    <cs:lnRef idx="0"/>
    <cs:fillRef idx="0"/>
    <cs:effectRef idx="0"/>
    <cs:fontRef idx="minor">
      <a:schemeClr val="lt1"/>
    </cs:fontRef>
    <cs:spPr/>
    <cs:defRPr sz="10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0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0.26712</cdr:x>
      <cdr:y>0.1378</cdr:y>
    </cdr:from>
    <cdr:to>
      <cdr:x>0.30822</cdr:x>
      <cdr:y>0.19987</cdr:y>
    </cdr:to>
    <cdr:sp macro="" textlink="">
      <cdr:nvSpPr>
        <cdr:cNvPr id="2" name="TextBox 1"/>
        <cdr:cNvSpPr txBox="1"/>
      </cdr:nvSpPr>
      <cdr:spPr>
        <a:xfrm xmlns:a="http://schemas.openxmlformats.org/drawingml/2006/main">
          <a:off x="2808312" y="639361"/>
          <a:ext cx="432048" cy="288032"/>
        </a:xfrm>
        <a:prstGeom xmlns:a="http://schemas.openxmlformats.org/drawingml/2006/main" prst="rect">
          <a:avLst/>
        </a:prstGeom>
      </cdr:spPr>
      <cdr:txBody>
        <a:bodyPr xmlns:a="http://schemas.openxmlformats.org/drawingml/2006/main" vertOverflow="clip" wrap="square" rtlCol="1"/>
        <a:lstStyle xmlns:a="http://schemas.openxmlformats.org/drawingml/2006/main"/>
        <a:p xmlns:a="http://schemas.openxmlformats.org/drawingml/2006/main">
          <a:r>
            <a:rPr lang="he-IL" sz="2400" dirty="0">
              <a:latin typeface="David" panose="020E0502060401010101" pitchFamily="34" charset="-79"/>
              <a:cs typeface="David" panose="020E0502060401010101" pitchFamily="34" charset="-79"/>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0.30365</cdr:x>
      <cdr:y>0.24842</cdr:y>
    </cdr:from>
    <cdr:to>
      <cdr:x>0.5523</cdr:x>
      <cdr:y>0.70617</cdr:y>
    </cdr:to>
    <cdr:sp macro="" textlink="">
      <cdr:nvSpPr>
        <cdr:cNvPr id="3" name="TextBox 2"/>
        <cdr:cNvSpPr txBox="1"/>
      </cdr:nvSpPr>
      <cdr:spPr>
        <a:xfrm xmlns:a="http://schemas.openxmlformats.org/drawingml/2006/main">
          <a:off x="2612912" y="993444"/>
          <a:ext cx="2139616" cy="1830538"/>
        </a:xfrm>
        <a:prstGeom xmlns:a="http://schemas.openxmlformats.org/drawingml/2006/main" prst="rect">
          <a:avLst/>
        </a:prstGeom>
      </cdr:spPr>
      <cdr:txBody>
        <a:bodyPr xmlns:a="http://schemas.openxmlformats.org/drawingml/2006/main" vertOverflow="clip" wrap="none" rtlCol="1" anchor="t"/>
        <a:lstStyle xmlns:a="http://schemas.openxmlformats.org/drawingml/2006/main"/>
        <a:p xmlns:a="http://schemas.openxmlformats.org/drawingml/2006/main">
          <a:pPr algn="ctr" rtl="1"/>
          <a:r>
            <a:rPr lang="he-IL" sz="2400" b="1" kern="1200" spc="50" dirty="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964 </a:t>
          </a:r>
        </a:p>
        <a:p xmlns:a="http://schemas.openxmlformats.org/drawingml/2006/main">
          <a:pPr algn="ctr" rtl="1"/>
          <a:r>
            <a:rPr lang="he-IL" sz="2400" b="1" kern="1200" spc="50" dirty="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החלטות שליליות</a:t>
          </a:r>
        </a:p>
        <a:p xmlns:a="http://schemas.openxmlformats.org/drawingml/2006/main">
          <a:pPr algn="ctr" rtl="1"/>
          <a:r>
            <a:rPr lang="he-IL" sz="2000" b="1" kern="1200" spc="50" dirty="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63%</a:t>
          </a:r>
        </a:p>
        <a:p xmlns:a="http://schemas.openxmlformats.org/drawingml/2006/main">
          <a:pPr algn="ctr" rtl="1"/>
          <a:r>
            <a:rPr lang="he-IL" sz="3200" b="1" kern="1200" spc="50" dirty="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2/3</a:t>
          </a:r>
        </a:p>
      </cdr:txBody>
    </cdr:sp>
  </cdr:relSizeAnchor>
  <cdr:relSizeAnchor xmlns:cdr="http://schemas.openxmlformats.org/drawingml/2006/chartDrawing">
    <cdr:from>
      <cdr:x>0.72642</cdr:x>
      <cdr:y>0.36111</cdr:y>
    </cdr:from>
    <cdr:to>
      <cdr:x>0.84621</cdr:x>
      <cdr:y>0.53748</cdr:y>
    </cdr:to>
    <cdr:sp macro="" textlink="">
      <cdr:nvSpPr>
        <cdr:cNvPr id="4" name="TextBox 3"/>
        <cdr:cNvSpPr txBox="1"/>
      </cdr:nvSpPr>
      <cdr:spPr>
        <a:xfrm xmlns:a="http://schemas.openxmlformats.org/drawingml/2006/main">
          <a:off x="5544616" y="1872208"/>
          <a:ext cx="914400" cy="91440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endParaRPr lang="he-IL" sz="1100" dirty="0"/>
        </a:p>
      </cdr:txBody>
    </cdr:sp>
  </cdr:relSizeAnchor>
</c:userShapes>
</file>

<file path=ppt/drawings/drawing3.xml><?xml version="1.0" encoding="utf-8"?>
<c:userShapes xmlns:c="http://schemas.openxmlformats.org/drawingml/2006/chart">
  <cdr:relSizeAnchor xmlns:cdr="http://schemas.openxmlformats.org/drawingml/2006/chartDrawing">
    <cdr:from>
      <cdr:x>0.84071</cdr:x>
      <cdr:y>0.64789</cdr:y>
    </cdr:from>
    <cdr:to>
      <cdr:x>0.95308</cdr:x>
      <cdr:y>0.82674</cdr:y>
    </cdr:to>
    <cdr:sp macro="" textlink="">
      <cdr:nvSpPr>
        <cdr:cNvPr id="2" name="TextBox 1"/>
        <cdr:cNvSpPr txBox="1"/>
      </cdr:nvSpPr>
      <cdr:spPr>
        <a:xfrm xmlns:a="http://schemas.openxmlformats.org/drawingml/2006/main">
          <a:off x="6840760" y="3312368"/>
          <a:ext cx="914400" cy="91440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endParaRPr lang="he-IL" sz="1100" dirty="0"/>
        </a:p>
      </cdr:txBody>
    </cdr:sp>
  </cdr:relSizeAnchor>
  <cdr:relSizeAnchor xmlns:cdr="http://schemas.openxmlformats.org/drawingml/2006/chartDrawing">
    <cdr:from>
      <cdr:x>0.84956</cdr:x>
      <cdr:y>0.5493</cdr:y>
    </cdr:from>
    <cdr:to>
      <cdr:x>0.89381</cdr:x>
      <cdr:y>0.60563</cdr:y>
    </cdr:to>
    <cdr:sp macro="" textlink="">
      <cdr:nvSpPr>
        <cdr:cNvPr id="3" name="TextBox 2"/>
        <cdr:cNvSpPr txBox="1"/>
      </cdr:nvSpPr>
      <cdr:spPr>
        <a:xfrm xmlns:a="http://schemas.openxmlformats.org/drawingml/2006/main">
          <a:off x="6912768" y="2808312"/>
          <a:ext cx="360040" cy="288032"/>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endParaRPr lang="he-IL" sz="1100" dirty="0"/>
        </a:p>
      </cdr:txBody>
    </cdr:sp>
  </cdr:relSizeAnchor>
  <cdr:relSizeAnchor xmlns:cdr="http://schemas.openxmlformats.org/drawingml/2006/chartDrawing">
    <cdr:from>
      <cdr:x>0.88496</cdr:x>
      <cdr:y>0.56338</cdr:y>
    </cdr:from>
    <cdr:to>
      <cdr:x>0.9292</cdr:x>
      <cdr:y>0.61972</cdr:y>
    </cdr:to>
    <cdr:sp macro="" textlink="">
      <cdr:nvSpPr>
        <cdr:cNvPr id="4" name="TextBox 3"/>
        <cdr:cNvSpPr txBox="1"/>
      </cdr:nvSpPr>
      <cdr:spPr>
        <a:xfrm xmlns:a="http://schemas.openxmlformats.org/drawingml/2006/main">
          <a:off x="7200800" y="2880320"/>
          <a:ext cx="360040" cy="288032"/>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41%</a:t>
          </a:r>
        </a:p>
      </cdr:txBody>
    </cdr:sp>
  </cdr:relSizeAnchor>
  <cdr:relSizeAnchor xmlns:cdr="http://schemas.openxmlformats.org/drawingml/2006/chartDrawing">
    <cdr:from>
      <cdr:x>0.79646</cdr:x>
      <cdr:y>0.42254</cdr:y>
    </cdr:from>
    <cdr:to>
      <cdr:x>0.84956</cdr:x>
      <cdr:y>0.47887</cdr:y>
    </cdr:to>
    <cdr:sp macro="" textlink="">
      <cdr:nvSpPr>
        <cdr:cNvPr id="5" name="TextBox 4"/>
        <cdr:cNvSpPr txBox="1"/>
      </cdr:nvSpPr>
      <cdr:spPr>
        <a:xfrm xmlns:a="http://schemas.openxmlformats.org/drawingml/2006/main">
          <a:off x="6480720" y="2160240"/>
          <a:ext cx="432048" cy="288032"/>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pPr algn="r" rtl="1"/>
          <a:endParaRPr lang="he-IL" kern="1200" dirty="0">
            <a:ln>
              <a:solidFill>
                <a:schemeClr val="bg1"/>
              </a:solidFill>
            </a:ln>
            <a:solidFill>
              <a:schemeClr val="bg1"/>
            </a:solidFill>
          </a:endParaRPr>
        </a:p>
      </cdr:txBody>
    </cdr:sp>
  </cdr:relSizeAnchor>
  <cdr:relSizeAnchor xmlns:cdr="http://schemas.openxmlformats.org/drawingml/2006/chartDrawing">
    <cdr:from>
      <cdr:x>0.76106</cdr:x>
      <cdr:y>0.70423</cdr:y>
    </cdr:from>
    <cdr:to>
      <cdr:x>0.81416</cdr:x>
      <cdr:y>0.76056</cdr:y>
    </cdr:to>
    <cdr:sp macro="" textlink="">
      <cdr:nvSpPr>
        <cdr:cNvPr id="6" name="TextBox 5"/>
        <cdr:cNvSpPr txBox="1"/>
      </cdr:nvSpPr>
      <cdr:spPr>
        <a:xfrm xmlns:a="http://schemas.openxmlformats.org/drawingml/2006/main">
          <a:off x="6192688" y="3600400"/>
          <a:ext cx="432048" cy="288032"/>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pPr algn="r" rtl="1"/>
          <a:r>
            <a:rPr lang="he-IL" kern="1200" dirty="0">
              <a:ln>
                <a:solidFill>
                  <a:schemeClr val="bg1"/>
                </a:solidFill>
              </a:ln>
              <a:solidFill>
                <a:schemeClr val="bg1"/>
              </a:solidFill>
            </a:rPr>
            <a:t>89%</a:t>
          </a:r>
        </a:p>
      </cdr:txBody>
    </cdr:sp>
  </cdr:relSizeAnchor>
  <cdr:relSizeAnchor xmlns:cdr="http://schemas.openxmlformats.org/drawingml/2006/chartDrawing">
    <cdr:from>
      <cdr:x>0.71681</cdr:x>
      <cdr:y>0.78873</cdr:y>
    </cdr:from>
    <cdr:to>
      <cdr:x>0.76106</cdr:x>
      <cdr:y>0.83099</cdr:y>
    </cdr:to>
    <cdr:sp macro="" textlink="">
      <cdr:nvSpPr>
        <cdr:cNvPr id="7" name="TextBox 6"/>
        <cdr:cNvSpPr txBox="1"/>
      </cdr:nvSpPr>
      <cdr:spPr>
        <a:xfrm xmlns:a="http://schemas.openxmlformats.org/drawingml/2006/main" flipH="1">
          <a:off x="5832648" y="4032448"/>
          <a:ext cx="360040" cy="216024"/>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11%</a:t>
          </a:r>
        </a:p>
      </cdr:txBody>
    </cdr:sp>
  </cdr:relSizeAnchor>
  <cdr:relSizeAnchor xmlns:cdr="http://schemas.openxmlformats.org/drawingml/2006/chartDrawing">
    <cdr:from>
      <cdr:x>0.62832</cdr:x>
      <cdr:y>0.78873</cdr:y>
    </cdr:from>
    <cdr:to>
      <cdr:x>0.68142</cdr:x>
      <cdr:y>0.85915</cdr:y>
    </cdr:to>
    <cdr:sp macro="" textlink="">
      <cdr:nvSpPr>
        <cdr:cNvPr id="8" name="TextBox 7"/>
        <cdr:cNvSpPr txBox="1"/>
      </cdr:nvSpPr>
      <cdr:spPr>
        <a:xfrm xmlns:a="http://schemas.openxmlformats.org/drawingml/2006/main">
          <a:off x="5112568" y="4032448"/>
          <a:ext cx="432048" cy="36004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13%</a:t>
          </a:r>
        </a:p>
      </cdr:txBody>
    </cdr:sp>
  </cdr:relSizeAnchor>
  <cdr:relSizeAnchor xmlns:cdr="http://schemas.openxmlformats.org/drawingml/2006/chartDrawing">
    <cdr:from>
      <cdr:x>0.59292</cdr:x>
      <cdr:y>0.69014</cdr:y>
    </cdr:from>
    <cdr:to>
      <cdr:x>0.63717</cdr:x>
      <cdr:y>0.78873</cdr:y>
    </cdr:to>
    <cdr:sp macro="" textlink="">
      <cdr:nvSpPr>
        <cdr:cNvPr id="9" name="TextBox 8"/>
        <cdr:cNvSpPr txBox="1"/>
      </cdr:nvSpPr>
      <cdr:spPr>
        <a:xfrm xmlns:a="http://schemas.openxmlformats.org/drawingml/2006/main">
          <a:off x="4824536" y="3528392"/>
          <a:ext cx="360040" cy="504056"/>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87%</a:t>
          </a:r>
        </a:p>
      </cdr:txBody>
    </cdr:sp>
  </cdr:relSizeAnchor>
  <cdr:relSizeAnchor xmlns:cdr="http://schemas.openxmlformats.org/drawingml/2006/chartDrawing">
    <cdr:from>
      <cdr:x>0.50442</cdr:x>
      <cdr:y>0.78873</cdr:y>
    </cdr:from>
    <cdr:to>
      <cdr:x>0.55831</cdr:x>
      <cdr:y>0.84507</cdr:y>
    </cdr:to>
    <cdr:sp macro="" textlink="">
      <cdr:nvSpPr>
        <cdr:cNvPr id="10" name="TextBox 9"/>
        <cdr:cNvSpPr txBox="1"/>
      </cdr:nvSpPr>
      <cdr:spPr>
        <a:xfrm xmlns:a="http://schemas.openxmlformats.org/drawingml/2006/main">
          <a:off x="4104456" y="4032448"/>
          <a:ext cx="438472" cy="288032"/>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19%</a:t>
          </a:r>
        </a:p>
      </cdr:txBody>
    </cdr:sp>
  </cdr:relSizeAnchor>
  <cdr:relSizeAnchor xmlns:cdr="http://schemas.openxmlformats.org/drawingml/2006/chartDrawing">
    <cdr:from>
      <cdr:x>0.46436</cdr:x>
      <cdr:y>0.77465</cdr:y>
    </cdr:from>
    <cdr:to>
      <cdr:x>0.51248</cdr:x>
      <cdr:y>0.85915</cdr:y>
    </cdr:to>
    <cdr:sp macro="" textlink="">
      <cdr:nvSpPr>
        <cdr:cNvPr id="11" name="TextBox 10"/>
        <cdr:cNvSpPr txBox="1"/>
      </cdr:nvSpPr>
      <cdr:spPr>
        <a:xfrm xmlns:a="http://schemas.openxmlformats.org/drawingml/2006/main">
          <a:off x="3778424" y="3960440"/>
          <a:ext cx="391616" cy="432048"/>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81%</a:t>
          </a:r>
        </a:p>
      </cdr:txBody>
    </cdr:sp>
  </cdr:relSizeAnchor>
  <cdr:relSizeAnchor xmlns:cdr="http://schemas.openxmlformats.org/drawingml/2006/chartDrawing">
    <cdr:from>
      <cdr:x>0.37168</cdr:x>
      <cdr:y>0.78873</cdr:y>
    </cdr:from>
    <cdr:to>
      <cdr:x>0.42478</cdr:x>
      <cdr:y>0.85915</cdr:y>
    </cdr:to>
    <cdr:sp macro="" textlink="">
      <cdr:nvSpPr>
        <cdr:cNvPr id="12" name="TextBox 11"/>
        <cdr:cNvSpPr txBox="1"/>
      </cdr:nvSpPr>
      <cdr:spPr>
        <a:xfrm xmlns:a="http://schemas.openxmlformats.org/drawingml/2006/main">
          <a:off x="3024336" y="4032448"/>
          <a:ext cx="432048" cy="36004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12%</a:t>
          </a:r>
        </a:p>
      </cdr:txBody>
    </cdr:sp>
  </cdr:relSizeAnchor>
  <cdr:relSizeAnchor xmlns:cdr="http://schemas.openxmlformats.org/drawingml/2006/chartDrawing">
    <cdr:from>
      <cdr:x>0.34513</cdr:x>
      <cdr:y>0.59155</cdr:y>
    </cdr:from>
    <cdr:to>
      <cdr:x>0.39823</cdr:x>
      <cdr:y>0.64789</cdr:y>
    </cdr:to>
    <cdr:sp macro="" textlink="">
      <cdr:nvSpPr>
        <cdr:cNvPr id="13" name="TextBox 12"/>
        <cdr:cNvSpPr txBox="1"/>
      </cdr:nvSpPr>
      <cdr:spPr>
        <a:xfrm xmlns:a="http://schemas.openxmlformats.org/drawingml/2006/main">
          <a:off x="2808312" y="3024336"/>
          <a:ext cx="432048" cy="288032"/>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pPr algn="r" rtl="1"/>
          <a:r>
            <a:rPr lang="he-IL" kern="1200" dirty="0">
              <a:ln>
                <a:solidFill>
                  <a:schemeClr val="bg1"/>
                </a:solidFill>
              </a:ln>
              <a:solidFill>
                <a:schemeClr val="bg1"/>
              </a:solidFill>
            </a:rPr>
            <a:t>88%</a:t>
          </a:r>
        </a:p>
      </cdr:txBody>
    </cdr:sp>
  </cdr:relSizeAnchor>
  <cdr:relSizeAnchor xmlns:cdr="http://schemas.openxmlformats.org/drawingml/2006/chartDrawing">
    <cdr:from>
      <cdr:x>0.19469</cdr:x>
      <cdr:y>0.78873</cdr:y>
    </cdr:from>
    <cdr:to>
      <cdr:x>0.30707</cdr:x>
      <cdr:y>0.96759</cdr:y>
    </cdr:to>
    <cdr:sp macro="" textlink="">
      <cdr:nvSpPr>
        <cdr:cNvPr id="14" name="TextBox 13"/>
        <cdr:cNvSpPr txBox="1"/>
      </cdr:nvSpPr>
      <cdr:spPr>
        <a:xfrm xmlns:a="http://schemas.openxmlformats.org/drawingml/2006/main">
          <a:off x="1584176" y="4032448"/>
          <a:ext cx="914400" cy="91440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endParaRPr lang="he-IL" sz="1100" dirty="0"/>
        </a:p>
      </cdr:txBody>
    </cdr:sp>
  </cdr:relSizeAnchor>
  <cdr:relSizeAnchor xmlns:cdr="http://schemas.openxmlformats.org/drawingml/2006/chartDrawing">
    <cdr:from>
      <cdr:x>0.13274</cdr:x>
      <cdr:y>0.80282</cdr:y>
    </cdr:from>
    <cdr:to>
      <cdr:x>0.17699</cdr:x>
      <cdr:y>0.85915</cdr:y>
    </cdr:to>
    <cdr:sp macro="" textlink="">
      <cdr:nvSpPr>
        <cdr:cNvPr id="15" name="TextBox 14"/>
        <cdr:cNvSpPr txBox="1"/>
      </cdr:nvSpPr>
      <cdr:spPr>
        <a:xfrm xmlns:a="http://schemas.openxmlformats.org/drawingml/2006/main">
          <a:off x="1080120" y="4104456"/>
          <a:ext cx="360040" cy="288032"/>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67%</a:t>
          </a:r>
        </a:p>
      </cdr:txBody>
    </cdr:sp>
  </cdr:relSizeAnchor>
  <cdr:relSizeAnchor xmlns:cdr="http://schemas.openxmlformats.org/drawingml/2006/chartDrawing">
    <cdr:from>
      <cdr:x>0.0885</cdr:x>
      <cdr:y>0.80282</cdr:y>
    </cdr:from>
    <cdr:to>
      <cdr:x>0.13274</cdr:x>
      <cdr:y>0.87324</cdr:y>
    </cdr:to>
    <cdr:sp macro="" textlink="">
      <cdr:nvSpPr>
        <cdr:cNvPr id="16" name="TextBox 15"/>
        <cdr:cNvSpPr txBox="1"/>
      </cdr:nvSpPr>
      <cdr:spPr>
        <a:xfrm xmlns:a="http://schemas.openxmlformats.org/drawingml/2006/main">
          <a:off x="720080" y="4104456"/>
          <a:ext cx="360040" cy="36004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33%</a:t>
          </a:r>
        </a:p>
      </cdr:txBody>
    </cdr:sp>
  </cdr:relSizeAnchor>
  <cdr:relSizeAnchor xmlns:cdr="http://schemas.openxmlformats.org/drawingml/2006/chartDrawing">
    <cdr:from>
      <cdr:x>0.85841</cdr:x>
      <cdr:y>0.43662</cdr:y>
    </cdr:from>
    <cdr:to>
      <cdr:x>0.90265</cdr:x>
      <cdr:y>0.50704</cdr:y>
    </cdr:to>
    <cdr:sp macro="" textlink="">
      <cdr:nvSpPr>
        <cdr:cNvPr id="17" name="TextBox 16"/>
        <cdr:cNvSpPr txBox="1"/>
      </cdr:nvSpPr>
      <cdr:spPr>
        <a:xfrm xmlns:a="http://schemas.openxmlformats.org/drawingml/2006/main">
          <a:off x="6984776" y="2232248"/>
          <a:ext cx="360040" cy="36004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pPr algn="r" rtl="1"/>
          <a:r>
            <a:rPr lang="he-IL" kern="1200" dirty="0">
              <a:ln>
                <a:solidFill>
                  <a:schemeClr val="bg1"/>
                </a:solidFill>
              </a:ln>
              <a:solidFill>
                <a:schemeClr val="bg1"/>
              </a:solidFill>
            </a:rPr>
            <a:t>59%</a:t>
          </a:r>
        </a:p>
      </cdr:txBody>
    </cdr:sp>
  </cdr:relSizeAnchor>
</c:userShapes>
</file>

<file path=ppt/drawings/drawing4.xml><?xml version="1.0" encoding="utf-8"?>
<c:userShapes xmlns:c="http://schemas.openxmlformats.org/drawingml/2006/chart">
  <cdr:relSizeAnchor xmlns:cdr="http://schemas.openxmlformats.org/drawingml/2006/chartDrawing">
    <cdr:from>
      <cdr:x>0.49057</cdr:x>
      <cdr:y>0.78143</cdr:y>
    </cdr:from>
    <cdr:to>
      <cdr:x>0.61036</cdr:x>
      <cdr:y>0.93465</cdr:y>
    </cdr:to>
    <cdr:sp macro="" textlink="">
      <cdr:nvSpPr>
        <cdr:cNvPr id="2" name="TextBox 1"/>
        <cdr:cNvSpPr txBox="1"/>
      </cdr:nvSpPr>
      <cdr:spPr>
        <a:xfrm xmlns:a="http://schemas.openxmlformats.org/drawingml/2006/main">
          <a:off x="3744416" y="4663560"/>
          <a:ext cx="914400" cy="91440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pPr algn="ctr"/>
          <a:r>
            <a:rPr lang="he-IL" sz="1400" dirty="0">
              <a:latin typeface="David" panose="020E0502060401010101" pitchFamily="34" charset="-79"/>
              <a:cs typeface="David" panose="020E0502060401010101" pitchFamily="34" charset="-79"/>
            </a:rPr>
            <a:t>קיצור תקופות רישום פלילי</a:t>
          </a:r>
        </a:p>
        <a:p xmlns:a="http://schemas.openxmlformats.org/drawingml/2006/main">
          <a:pPr algn="ctr"/>
          <a:r>
            <a:rPr lang="he-IL" sz="1400" dirty="0">
              <a:latin typeface="David" panose="020E0502060401010101" pitchFamily="34" charset="-79"/>
              <a:cs typeface="David" panose="020E0502060401010101" pitchFamily="34" charset="-79"/>
            </a:rPr>
            <a:t>347</a:t>
          </a:r>
        </a:p>
        <a:p xmlns:a="http://schemas.openxmlformats.org/drawingml/2006/main">
          <a:pPr algn="ctr"/>
          <a:r>
            <a:rPr lang="he-IL" sz="1400" dirty="0">
              <a:latin typeface="David" panose="020E0502060401010101" pitchFamily="34" charset="-79"/>
              <a:cs typeface="David" panose="020E0502060401010101" pitchFamily="34" charset="-79"/>
            </a:rPr>
            <a:t>64%</a:t>
          </a:r>
        </a:p>
      </cdr:txBody>
    </cdr:sp>
  </cdr:relSizeAnchor>
  <cdr:relSizeAnchor xmlns:cdr="http://schemas.openxmlformats.org/drawingml/2006/chartDrawing">
    <cdr:from>
      <cdr:x>0.24528</cdr:x>
      <cdr:y>0.44359</cdr:y>
    </cdr:from>
    <cdr:to>
      <cdr:x>0.36508</cdr:x>
      <cdr:y>0.59681</cdr:y>
    </cdr:to>
    <cdr:sp macro="" textlink="">
      <cdr:nvSpPr>
        <cdr:cNvPr id="3" name="TextBox 2"/>
        <cdr:cNvSpPr txBox="1"/>
      </cdr:nvSpPr>
      <cdr:spPr>
        <a:xfrm xmlns:a="http://schemas.openxmlformats.org/drawingml/2006/main">
          <a:off x="1872208" y="2647336"/>
          <a:ext cx="914400" cy="914400"/>
        </a:xfrm>
        <a:prstGeom xmlns:a="http://schemas.openxmlformats.org/drawingml/2006/main" prst="rect">
          <a:avLst/>
        </a:prstGeom>
      </cdr:spPr>
      <cdr:txBody>
        <a:bodyPr xmlns:a="http://schemas.openxmlformats.org/drawingml/2006/main" vertOverflow="clip" wrap="none" rtlCol="1" anchor="ctr"/>
        <a:lstStyle xmlns:a="http://schemas.openxmlformats.org/drawingml/2006/main"/>
        <a:p xmlns:a="http://schemas.openxmlformats.org/drawingml/2006/main">
          <a:pPr algn="ctr"/>
          <a:r>
            <a:rPr lang="he-IL" sz="1400" dirty="0">
              <a:latin typeface="David" panose="020E0502060401010101" pitchFamily="34" charset="-79"/>
              <a:cs typeface="David" panose="020E0502060401010101" pitchFamily="34" charset="-79"/>
            </a:rPr>
            <a:t>קנסות</a:t>
          </a:r>
        </a:p>
        <a:p xmlns:a="http://schemas.openxmlformats.org/drawingml/2006/main">
          <a:pPr algn="ctr"/>
          <a:r>
            <a:rPr lang="he-IL" sz="1400" dirty="0">
              <a:latin typeface="David" panose="020E0502060401010101" pitchFamily="34" charset="-79"/>
              <a:cs typeface="David" panose="020E0502060401010101" pitchFamily="34" charset="-79"/>
            </a:rPr>
            <a:t>153</a:t>
          </a:r>
        </a:p>
        <a:p xmlns:a="http://schemas.openxmlformats.org/drawingml/2006/main">
          <a:pPr algn="ctr"/>
          <a:r>
            <a:rPr lang="he-IL" sz="1400" dirty="0">
              <a:latin typeface="David" panose="020E0502060401010101" pitchFamily="34" charset="-79"/>
              <a:cs typeface="David" panose="020E0502060401010101" pitchFamily="34" charset="-79"/>
            </a:rPr>
            <a:t>23%</a:t>
          </a:r>
        </a:p>
      </cdr:txBody>
    </cdr:sp>
  </cdr:relSizeAnchor>
  <cdr:relSizeAnchor xmlns:cdr="http://schemas.openxmlformats.org/drawingml/2006/chartDrawing">
    <cdr:from>
      <cdr:x>0.43034</cdr:x>
      <cdr:y>0.08162</cdr:y>
    </cdr:from>
    <cdr:to>
      <cdr:x>0.55014</cdr:x>
      <cdr:y>0.2634</cdr:y>
    </cdr:to>
    <cdr:sp macro="" textlink="">
      <cdr:nvSpPr>
        <cdr:cNvPr id="4" name="TextBox 3"/>
        <cdr:cNvSpPr txBox="1"/>
      </cdr:nvSpPr>
      <cdr:spPr>
        <a:xfrm xmlns:a="http://schemas.openxmlformats.org/drawingml/2006/main">
          <a:off x="3408671" y="398945"/>
          <a:ext cx="948922" cy="888488"/>
        </a:xfrm>
        <a:prstGeom xmlns:a="http://schemas.openxmlformats.org/drawingml/2006/main" prst="rect">
          <a:avLst/>
        </a:prstGeom>
      </cdr:spPr>
      <cdr:txBody>
        <a:bodyPr xmlns:a="http://schemas.openxmlformats.org/drawingml/2006/main" vertOverflow="clip" wrap="none" rtlCol="1" anchor="ctr"/>
        <a:lstStyle xmlns:a="http://schemas.openxmlformats.org/drawingml/2006/main"/>
        <a:p xmlns:a="http://schemas.openxmlformats.org/drawingml/2006/main">
          <a:pPr algn="ctr"/>
          <a:r>
            <a:rPr lang="he-IL" sz="1100" dirty="0">
              <a:latin typeface="David" panose="020E0502060401010101" pitchFamily="34" charset="-79"/>
              <a:cs typeface="David" panose="020E0502060401010101" pitchFamily="34" charset="-79"/>
            </a:rPr>
            <a:t>מאסר </a:t>
          </a:r>
        </a:p>
        <a:p xmlns:a="http://schemas.openxmlformats.org/drawingml/2006/main">
          <a:pPr algn="ctr"/>
          <a:r>
            <a:rPr lang="he-IL" sz="1100" dirty="0">
              <a:latin typeface="David" panose="020E0502060401010101" pitchFamily="34" charset="-79"/>
              <a:cs typeface="David" panose="020E0502060401010101" pitchFamily="34" charset="-79"/>
            </a:rPr>
            <a:t>(כולל עבודות שירות)</a:t>
          </a:r>
        </a:p>
        <a:p xmlns:a="http://schemas.openxmlformats.org/drawingml/2006/main">
          <a:pPr algn="ctr"/>
          <a:r>
            <a:rPr lang="he-IL" dirty="0">
              <a:latin typeface="David" panose="020E0502060401010101" pitchFamily="34" charset="-79"/>
              <a:cs typeface="David" panose="020E0502060401010101" pitchFamily="34" charset="-79"/>
            </a:rPr>
            <a:t>34</a:t>
          </a:r>
        </a:p>
        <a:p xmlns:a="http://schemas.openxmlformats.org/drawingml/2006/main">
          <a:pPr algn="ctr"/>
          <a:r>
            <a:rPr lang="he-IL" sz="1100" dirty="0">
              <a:latin typeface="David" panose="020E0502060401010101" pitchFamily="34" charset="-79"/>
              <a:cs typeface="David" panose="020E0502060401010101" pitchFamily="34" charset="-79"/>
            </a:rPr>
            <a:t>6%</a:t>
          </a:r>
        </a:p>
      </cdr:txBody>
    </cdr:sp>
  </cdr:relSizeAnchor>
  <cdr:relSizeAnchor xmlns:cdr="http://schemas.openxmlformats.org/drawingml/2006/chartDrawing">
    <cdr:from>
      <cdr:x>0.69091</cdr:x>
      <cdr:y>0.00699</cdr:y>
    </cdr:from>
    <cdr:to>
      <cdr:x>0.854</cdr:x>
      <cdr:y>0.13222</cdr:y>
    </cdr:to>
    <cdr:sp macro="" textlink="">
      <cdr:nvSpPr>
        <cdr:cNvPr id="6" name="הסבר מלבני מעוגל 5"/>
        <cdr:cNvSpPr/>
      </cdr:nvSpPr>
      <cdr:spPr>
        <a:xfrm xmlns:a="http://schemas.openxmlformats.org/drawingml/2006/main">
          <a:off x="5124358" y="28690"/>
          <a:ext cx="1209610" cy="513998"/>
        </a:xfrm>
        <a:prstGeom xmlns:a="http://schemas.openxmlformats.org/drawingml/2006/main" prst="wedgeRoundRectCallout">
          <a:avLst>
            <a:gd name="adj1" fmla="val -162359"/>
            <a:gd name="adj2" fmla="val 32301"/>
            <a:gd name="adj3" fmla="val 16667"/>
          </a:avLst>
        </a:prstGeom>
        <a:solidFill xmlns:a="http://schemas.openxmlformats.org/drawingml/2006/main">
          <a:srgbClr val="EAEAEA"/>
        </a:solidFill>
        <a:ln xmlns:a="http://schemas.openxmlformats.org/drawingml/2006/main">
          <a:solidFill>
            <a:schemeClr val="tx1">
              <a:lumMod val="50000"/>
              <a:lumOff val="50000"/>
            </a:schemeClr>
          </a:solidFill>
        </a:ln>
        <a:effectLst xmlns:a="http://schemas.openxmlformats.org/drawingml/2006/main">
          <a:outerShdw blurRad="50800" dist="38100" dir="2700000" algn="tl" rotWithShape="0">
            <a:prstClr val="black">
              <a:alpha val="40000"/>
            </a:prstClr>
          </a:outerShdw>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1" fromWordArt="0" anchor="ctr" anchorCtr="0" forceAA="0" compatLnSpc="1">
          <a:prstTxWarp prst="textNoShape">
            <a:avLst/>
          </a:prstTxWarp>
          <a:noAutofit/>
        </a:bodyPr>
        <a:lstStyle xmlns:a="http://schemas.openxmlformats.org/drawingml/2006/main">
          <a:defPPr>
            <a:defRPr lang="he-IL"/>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xmlns:a="http://schemas.openxmlformats.org/drawingml/2006/main">
          <a:pPr algn="ctr"/>
          <a:r>
            <a:rPr lang="he-IL" sz="1100" dirty="0" err="1">
              <a:solidFill>
                <a:schemeClr val="tx1">
                  <a:lumMod val="85000"/>
                  <a:lumOff val="15000"/>
                </a:schemeClr>
              </a:solidFill>
              <a:latin typeface="David" panose="020E0502060401010101" pitchFamily="34" charset="-79"/>
              <a:cs typeface="David" panose="020E0502060401010101" pitchFamily="34" charset="-79"/>
            </a:rPr>
            <a:t>של"צ</a:t>
          </a:r>
          <a:endParaRPr lang="he-IL" sz="1100" dirty="0">
            <a:solidFill>
              <a:schemeClr val="tx1">
                <a:lumMod val="85000"/>
                <a:lumOff val="15000"/>
              </a:schemeClr>
            </a:solidFill>
            <a:latin typeface="David" panose="020E0502060401010101" pitchFamily="34" charset="-79"/>
            <a:cs typeface="David" panose="020E0502060401010101" pitchFamily="34" charset="-79"/>
          </a:endParaRPr>
        </a:p>
        <a:p xmlns:a="http://schemas.openxmlformats.org/drawingml/2006/main">
          <a:pPr algn="ctr"/>
          <a:r>
            <a:rPr lang="he-IL" sz="1100" dirty="0">
              <a:solidFill>
                <a:schemeClr val="tx1">
                  <a:lumMod val="85000"/>
                  <a:lumOff val="15000"/>
                </a:schemeClr>
              </a:solidFill>
              <a:latin typeface="David" panose="020E0502060401010101" pitchFamily="34" charset="-79"/>
              <a:cs typeface="David" panose="020E0502060401010101" pitchFamily="34" charset="-79"/>
            </a:rPr>
            <a:t>4</a:t>
          </a:r>
        </a:p>
        <a:p xmlns:a="http://schemas.openxmlformats.org/drawingml/2006/main">
          <a:pPr algn="ctr"/>
          <a:r>
            <a:rPr lang="he-IL" sz="1100" dirty="0">
              <a:solidFill>
                <a:schemeClr val="tx1">
                  <a:lumMod val="85000"/>
                  <a:lumOff val="15000"/>
                </a:schemeClr>
              </a:solidFill>
              <a:latin typeface="David" panose="020E0502060401010101" pitchFamily="34" charset="-79"/>
              <a:cs typeface="David" panose="020E0502060401010101" pitchFamily="34" charset="-79"/>
            </a:rPr>
            <a:t>1%</a:t>
          </a:r>
        </a:p>
      </cdr:txBody>
    </cdr:sp>
  </cdr:relSizeAnchor>
  <cdr:relSizeAnchor xmlns:cdr="http://schemas.openxmlformats.org/drawingml/2006/chartDrawing">
    <cdr:from>
      <cdr:x>0.01146</cdr:x>
      <cdr:y>0</cdr:y>
    </cdr:from>
    <cdr:to>
      <cdr:x>0.26525</cdr:x>
      <cdr:y>0.11441</cdr:y>
    </cdr:to>
    <cdr:sp macro="" textlink="">
      <cdr:nvSpPr>
        <cdr:cNvPr id="7" name="הסבר מלבני מעוגל 6"/>
        <cdr:cNvSpPr/>
      </cdr:nvSpPr>
      <cdr:spPr>
        <a:xfrm xmlns:a="http://schemas.openxmlformats.org/drawingml/2006/main">
          <a:off x="85003" y="-1590168"/>
          <a:ext cx="1882315" cy="469591"/>
        </a:xfrm>
        <a:prstGeom xmlns:a="http://schemas.openxmlformats.org/drawingml/2006/main" prst="wedgeRoundRectCallout">
          <a:avLst>
            <a:gd name="adj1" fmla="val 97763"/>
            <a:gd name="adj2" fmla="val 55390"/>
            <a:gd name="adj3" fmla="val 16667"/>
          </a:avLst>
        </a:prstGeom>
        <a:solidFill xmlns:a="http://schemas.openxmlformats.org/drawingml/2006/main">
          <a:srgbClr val="EAEAEA"/>
        </a:solidFill>
        <a:ln xmlns:a="http://schemas.openxmlformats.org/drawingml/2006/main">
          <a:solidFill>
            <a:schemeClr val="tx1">
              <a:lumMod val="50000"/>
              <a:lumOff val="50000"/>
            </a:schemeClr>
          </a:solidFill>
        </a:ln>
        <a:effectLst xmlns:a="http://schemas.openxmlformats.org/drawingml/2006/main">
          <a:outerShdw blurRad="50800" dist="38100" dir="2700000" algn="tl" rotWithShape="0">
            <a:prstClr val="black">
              <a:alpha val="40000"/>
            </a:prstClr>
          </a:outerShdw>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1" fromWordArt="0" anchor="ctr" anchorCtr="0" forceAA="0" compatLnSpc="1">
          <a:prstTxWarp prst="textNoShape">
            <a:avLst/>
          </a:prstTxWarp>
          <a:noAutofit/>
        </a:bodyPr>
        <a:lstStyle xmlns:a="http://schemas.openxmlformats.org/drawingml/2006/main">
          <a:defPPr>
            <a:defRPr lang="he-IL"/>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xmlns:a="http://schemas.openxmlformats.org/drawingml/2006/main">
          <a:pPr algn="ctr"/>
          <a:r>
            <a:rPr lang="he-IL" sz="1100" dirty="0" err="1">
              <a:solidFill>
                <a:schemeClr val="tx1">
                  <a:lumMod val="85000"/>
                  <a:lumOff val="15000"/>
                </a:schemeClr>
              </a:solidFill>
              <a:latin typeface="David" panose="020E0502060401010101" pitchFamily="34" charset="-79"/>
              <a:cs typeface="David" panose="020E0502060401010101" pitchFamily="34" charset="-79"/>
            </a:rPr>
            <a:t>קציבת</a:t>
          </a:r>
          <a:r>
            <a:rPr lang="he-IL" sz="1100" dirty="0">
              <a:solidFill>
                <a:schemeClr val="tx1">
                  <a:lumMod val="85000"/>
                  <a:lumOff val="15000"/>
                </a:schemeClr>
              </a:solidFill>
              <a:latin typeface="David" panose="020E0502060401010101" pitchFamily="34" charset="-79"/>
              <a:cs typeface="David" panose="020E0502060401010101" pitchFamily="34" charset="-79"/>
            </a:rPr>
            <a:t> מאסר עולם</a:t>
          </a:r>
        </a:p>
        <a:p xmlns:a="http://schemas.openxmlformats.org/drawingml/2006/main">
          <a:pPr algn="ctr"/>
          <a:r>
            <a:rPr lang="he-IL" sz="1100" dirty="0">
              <a:solidFill>
                <a:schemeClr val="tx1">
                  <a:lumMod val="85000"/>
                  <a:lumOff val="15000"/>
                </a:schemeClr>
              </a:solidFill>
              <a:latin typeface="David" panose="020E0502060401010101" pitchFamily="34" charset="-79"/>
              <a:cs typeface="David" panose="020E0502060401010101" pitchFamily="34" charset="-79"/>
            </a:rPr>
            <a:t>11</a:t>
          </a:r>
        </a:p>
        <a:p xmlns:a="http://schemas.openxmlformats.org/drawingml/2006/main">
          <a:pPr algn="ctr"/>
          <a:r>
            <a:rPr lang="he-IL" sz="1100" dirty="0">
              <a:solidFill>
                <a:schemeClr val="tx1">
                  <a:lumMod val="85000"/>
                  <a:lumOff val="15000"/>
                </a:schemeClr>
              </a:solidFill>
              <a:latin typeface="David" panose="020E0502060401010101" pitchFamily="34" charset="-79"/>
              <a:cs typeface="David" panose="020E0502060401010101" pitchFamily="34" charset="-79"/>
            </a:rPr>
            <a:t>2%</a:t>
          </a:r>
        </a:p>
      </cdr:txBody>
    </cdr:sp>
  </cdr:relSizeAnchor>
</c:userShapes>
</file>

<file path=ppt/drawings/drawing5.xml><?xml version="1.0" encoding="utf-8"?>
<c:userShapes xmlns:c="http://schemas.openxmlformats.org/drawingml/2006/chart">
  <cdr:relSizeAnchor xmlns:cdr="http://schemas.openxmlformats.org/drawingml/2006/chartDrawing">
    <cdr:from>
      <cdr:x>0.86364</cdr:x>
      <cdr:y>0.66299</cdr:y>
    </cdr:from>
    <cdr:to>
      <cdr:x>0.9091</cdr:x>
      <cdr:y>0.73906</cdr:y>
    </cdr:to>
    <cdr:sp macro="" textlink="">
      <cdr:nvSpPr>
        <cdr:cNvPr id="2" name="TextBox 1"/>
        <cdr:cNvSpPr txBox="1"/>
      </cdr:nvSpPr>
      <cdr:spPr>
        <a:xfrm xmlns:a="http://schemas.openxmlformats.org/drawingml/2006/main">
          <a:off x="6840760" y="3765747"/>
          <a:ext cx="360083" cy="432071"/>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sz="1100" dirty="0">
              <a:ln>
                <a:solidFill>
                  <a:schemeClr val="bg1"/>
                </a:solidFill>
              </a:ln>
              <a:solidFill>
                <a:schemeClr val="bg1"/>
              </a:solidFill>
            </a:rPr>
            <a:t>26%</a:t>
          </a:r>
        </a:p>
      </cdr:txBody>
    </cdr:sp>
  </cdr:relSizeAnchor>
  <cdr:relSizeAnchor xmlns:cdr="http://schemas.openxmlformats.org/drawingml/2006/chartDrawing">
    <cdr:from>
      <cdr:x>0.65455</cdr:x>
      <cdr:y>0.78448</cdr:y>
    </cdr:from>
    <cdr:to>
      <cdr:x>0.76999</cdr:x>
      <cdr:y>0.94547</cdr:y>
    </cdr:to>
    <cdr:sp macro="" textlink="">
      <cdr:nvSpPr>
        <cdr:cNvPr id="3" name="TextBox 2"/>
        <cdr:cNvSpPr txBox="1"/>
      </cdr:nvSpPr>
      <cdr:spPr>
        <a:xfrm xmlns:a="http://schemas.openxmlformats.org/drawingml/2006/main">
          <a:off x="5184576" y="4455785"/>
          <a:ext cx="914400" cy="91440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endParaRPr lang="he-IL" sz="1100" dirty="0"/>
        </a:p>
      </cdr:txBody>
    </cdr:sp>
  </cdr:relSizeAnchor>
  <cdr:relSizeAnchor xmlns:cdr="http://schemas.openxmlformats.org/drawingml/2006/chartDrawing">
    <cdr:from>
      <cdr:x>0.67086</cdr:x>
      <cdr:y>0.83901</cdr:y>
    </cdr:from>
    <cdr:to>
      <cdr:x>0.7863</cdr:x>
      <cdr:y>1</cdr:y>
    </cdr:to>
    <cdr:sp macro="" textlink="">
      <cdr:nvSpPr>
        <cdr:cNvPr id="4" name="TextBox 3"/>
        <cdr:cNvSpPr txBox="1"/>
      </cdr:nvSpPr>
      <cdr:spPr>
        <a:xfrm xmlns:a="http://schemas.openxmlformats.org/drawingml/2006/main">
          <a:off x="5313777" y="4815825"/>
          <a:ext cx="914400" cy="914400"/>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endParaRPr lang="he-IL" sz="1100" dirty="0"/>
        </a:p>
      </cdr:txBody>
    </cdr:sp>
  </cdr:relSizeAnchor>
  <cdr:relSizeAnchor xmlns:cdr="http://schemas.openxmlformats.org/drawingml/2006/chartDrawing">
    <cdr:from>
      <cdr:x>0.50898</cdr:x>
      <cdr:y>0.63558</cdr:y>
    </cdr:from>
    <cdr:to>
      <cdr:x>0.57262</cdr:x>
      <cdr:y>0.72433</cdr:y>
    </cdr:to>
    <cdr:sp macro="" textlink="">
      <cdr:nvSpPr>
        <cdr:cNvPr id="5" name="TextBox 4"/>
        <cdr:cNvSpPr txBox="1"/>
      </cdr:nvSpPr>
      <cdr:spPr>
        <a:xfrm xmlns:a="http://schemas.openxmlformats.org/drawingml/2006/main">
          <a:off x="4031552" y="3610024"/>
          <a:ext cx="504085" cy="504093"/>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36%</a:t>
          </a:r>
        </a:p>
      </cdr:txBody>
    </cdr:sp>
  </cdr:relSizeAnchor>
  <cdr:relSizeAnchor xmlns:cdr="http://schemas.openxmlformats.org/drawingml/2006/chartDrawing">
    <cdr:from>
      <cdr:x>0.33636</cdr:x>
      <cdr:y>0.63595</cdr:y>
    </cdr:from>
    <cdr:to>
      <cdr:x>0.3909</cdr:x>
      <cdr:y>0.72004</cdr:y>
    </cdr:to>
    <cdr:sp macro="" textlink="">
      <cdr:nvSpPr>
        <cdr:cNvPr id="6" name="TextBox 5"/>
        <cdr:cNvSpPr txBox="1"/>
      </cdr:nvSpPr>
      <cdr:spPr>
        <a:xfrm xmlns:a="http://schemas.openxmlformats.org/drawingml/2006/main">
          <a:off x="2664296" y="3612166"/>
          <a:ext cx="432005" cy="477624"/>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37%</a:t>
          </a:r>
        </a:p>
      </cdr:txBody>
    </cdr:sp>
  </cdr:relSizeAnchor>
  <cdr:relSizeAnchor xmlns:cdr="http://schemas.openxmlformats.org/drawingml/2006/chartDrawing">
    <cdr:from>
      <cdr:x>0.27273</cdr:x>
      <cdr:y>0.63997</cdr:y>
    </cdr:from>
    <cdr:to>
      <cdr:x>0.32727</cdr:x>
      <cdr:y>0.71603</cdr:y>
    </cdr:to>
    <cdr:sp macro="" textlink="">
      <cdr:nvSpPr>
        <cdr:cNvPr id="7" name="TextBox 6"/>
        <cdr:cNvSpPr txBox="1"/>
      </cdr:nvSpPr>
      <cdr:spPr>
        <a:xfrm xmlns:a="http://schemas.openxmlformats.org/drawingml/2006/main">
          <a:off x="2160240" y="3634970"/>
          <a:ext cx="432005" cy="432015"/>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63%</a:t>
          </a:r>
        </a:p>
      </cdr:txBody>
    </cdr:sp>
  </cdr:relSizeAnchor>
  <cdr:relSizeAnchor xmlns:cdr="http://schemas.openxmlformats.org/drawingml/2006/chartDrawing">
    <cdr:from>
      <cdr:x>0.45455</cdr:x>
      <cdr:y>0.63531</cdr:y>
    </cdr:from>
    <cdr:to>
      <cdr:x>0.5</cdr:x>
      <cdr:y>0.72406</cdr:y>
    </cdr:to>
    <cdr:sp macro="" textlink="">
      <cdr:nvSpPr>
        <cdr:cNvPr id="8" name="TextBox 7"/>
        <cdr:cNvSpPr txBox="1"/>
      </cdr:nvSpPr>
      <cdr:spPr>
        <a:xfrm xmlns:a="http://schemas.openxmlformats.org/drawingml/2006/main">
          <a:off x="3600400" y="3608495"/>
          <a:ext cx="360004" cy="504093"/>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64%</a:t>
          </a:r>
        </a:p>
      </cdr:txBody>
    </cdr:sp>
  </cdr:relSizeAnchor>
  <cdr:relSizeAnchor xmlns:cdr="http://schemas.openxmlformats.org/drawingml/2006/chartDrawing">
    <cdr:from>
      <cdr:x>0.63107</cdr:x>
      <cdr:y>0.678</cdr:y>
    </cdr:from>
    <cdr:to>
      <cdr:x>0.7025</cdr:x>
      <cdr:y>0.75407</cdr:y>
    </cdr:to>
    <cdr:sp macro="" textlink="">
      <cdr:nvSpPr>
        <cdr:cNvPr id="9" name="TextBox 8"/>
        <cdr:cNvSpPr txBox="1"/>
      </cdr:nvSpPr>
      <cdr:spPr>
        <a:xfrm xmlns:a="http://schemas.openxmlformats.org/drawingml/2006/main">
          <a:off x="4998640" y="3850978"/>
          <a:ext cx="565788" cy="432071"/>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70%</a:t>
          </a:r>
        </a:p>
      </cdr:txBody>
    </cdr:sp>
  </cdr:relSizeAnchor>
  <cdr:relSizeAnchor xmlns:cdr="http://schemas.openxmlformats.org/drawingml/2006/chartDrawing">
    <cdr:from>
      <cdr:x>0.80909</cdr:x>
      <cdr:y>0.66299</cdr:y>
    </cdr:from>
    <cdr:to>
      <cdr:x>0.86363</cdr:x>
      <cdr:y>0.73906</cdr:y>
    </cdr:to>
    <cdr:sp macro="" textlink="">
      <cdr:nvSpPr>
        <cdr:cNvPr id="10" name="TextBox 9"/>
        <cdr:cNvSpPr txBox="1"/>
      </cdr:nvSpPr>
      <cdr:spPr>
        <a:xfrm xmlns:a="http://schemas.openxmlformats.org/drawingml/2006/main">
          <a:off x="6408712" y="3765747"/>
          <a:ext cx="432005" cy="432072"/>
        </a:xfrm>
        <a:prstGeom xmlns:a="http://schemas.openxmlformats.org/drawingml/2006/main" prst="rect">
          <a:avLst/>
        </a:prstGeom>
      </cdr:spPr>
      <cdr:txBody>
        <a:bodyPr xmlns:a="http://schemas.openxmlformats.org/drawingml/2006/main" vertOverflow="clip" wrap="none" rtlCol="1"/>
        <a:lstStyle xmlns:a="http://schemas.openxmlformats.org/drawingml/2006/main"/>
        <a:p xmlns:a="http://schemas.openxmlformats.org/drawingml/2006/main">
          <a:r>
            <a:rPr lang="he-IL" kern="1200" dirty="0">
              <a:ln>
                <a:solidFill>
                  <a:schemeClr val="bg1"/>
                </a:solidFill>
              </a:ln>
              <a:solidFill>
                <a:schemeClr val="bg1"/>
              </a:solidFill>
            </a:rPr>
            <a:t>74%</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5676180" y="1"/>
            <a:ext cx="4342534" cy="344794"/>
          </a:xfrm>
          <a:prstGeom prst="rect">
            <a:avLst/>
          </a:prstGeom>
        </p:spPr>
        <p:txBody>
          <a:bodyPr vert="horz" lIns="92436" tIns="46217" rIns="92436" bIns="46217" rtlCol="1"/>
          <a:lstStyle>
            <a:lvl1pPr algn="r">
              <a:defRPr sz="1200"/>
            </a:lvl1pPr>
          </a:lstStyle>
          <a:p>
            <a:endParaRPr lang="he-IL"/>
          </a:p>
        </p:txBody>
      </p:sp>
      <p:sp>
        <p:nvSpPr>
          <p:cNvPr id="3" name="מציין מיקום של תאריך 2"/>
          <p:cNvSpPr>
            <a:spLocks noGrp="1"/>
          </p:cNvSpPr>
          <p:nvPr>
            <p:ph type="dt" idx="1"/>
          </p:nvPr>
        </p:nvSpPr>
        <p:spPr>
          <a:xfrm>
            <a:off x="2341" y="1"/>
            <a:ext cx="4342534" cy="344794"/>
          </a:xfrm>
          <a:prstGeom prst="rect">
            <a:avLst/>
          </a:prstGeom>
        </p:spPr>
        <p:txBody>
          <a:bodyPr vert="horz" lIns="92436" tIns="46217" rIns="92436" bIns="46217" rtlCol="1"/>
          <a:lstStyle>
            <a:lvl1pPr algn="l">
              <a:defRPr sz="1200"/>
            </a:lvl1pPr>
          </a:lstStyle>
          <a:p>
            <a:fld id="{6D98DCAE-2747-41F0-964B-104A6D3ED03A}" type="datetimeFigureOut">
              <a:rPr lang="he-IL" smtClean="0"/>
              <a:t>כ"ג/טבת/תשפ"ה</a:t>
            </a:fld>
            <a:endParaRPr lang="he-IL"/>
          </a:p>
        </p:txBody>
      </p:sp>
      <p:sp>
        <p:nvSpPr>
          <p:cNvPr id="4" name="מציין מיקום של תמונת שקופית 3"/>
          <p:cNvSpPr>
            <a:spLocks noGrp="1" noRot="1" noChangeAspect="1"/>
          </p:cNvSpPr>
          <p:nvPr>
            <p:ph type="sldImg" idx="2"/>
          </p:nvPr>
        </p:nvSpPr>
        <p:spPr>
          <a:xfrm>
            <a:off x="2943225" y="860425"/>
            <a:ext cx="4132263" cy="2325688"/>
          </a:xfrm>
          <a:prstGeom prst="rect">
            <a:avLst/>
          </a:prstGeom>
          <a:noFill/>
          <a:ln w="12700">
            <a:solidFill>
              <a:prstClr val="black"/>
            </a:solidFill>
          </a:ln>
        </p:spPr>
        <p:txBody>
          <a:bodyPr vert="horz" lIns="92436" tIns="46217" rIns="92436" bIns="46217" rtlCol="1" anchor="ctr"/>
          <a:lstStyle/>
          <a:p>
            <a:endParaRPr lang="he-IL"/>
          </a:p>
        </p:txBody>
      </p:sp>
      <p:sp>
        <p:nvSpPr>
          <p:cNvPr id="5" name="מציין מיקום של הערות 4"/>
          <p:cNvSpPr>
            <a:spLocks noGrp="1"/>
          </p:cNvSpPr>
          <p:nvPr>
            <p:ph type="body" sz="quarter" idx="3"/>
          </p:nvPr>
        </p:nvSpPr>
        <p:spPr>
          <a:xfrm>
            <a:off x="1001404" y="3314648"/>
            <a:ext cx="8015907" cy="2712083"/>
          </a:xfrm>
          <a:prstGeom prst="rect">
            <a:avLst/>
          </a:prstGeom>
        </p:spPr>
        <p:txBody>
          <a:bodyPr vert="horz" lIns="92436" tIns="46217" rIns="92436" bIns="46217"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5676180" y="6543369"/>
            <a:ext cx="4342534" cy="344794"/>
          </a:xfrm>
          <a:prstGeom prst="rect">
            <a:avLst/>
          </a:prstGeom>
        </p:spPr>
        <p:txBody>
          <a:bodyPr vert="horz" lIns="92436" tIns="46217" rIns="92436" bIns="46217"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2341" y="6543369"/>
            <a:ext cx="4342534" cy="344794"/>
          </a:xfrm>
          <a:prstGeom prst="rect">
            <a:avLst/>
          </a:prstGeom>
        </p:spPr>
        <p:txBody>
          <a:bodyPr vert="horz" lIns="92436" tIns="46217" rIns="92436" bIns="46217" rtlCol="1" anchor="b"/>
          <a:lstStyle>
            <a:lvl1pPr algn="l">
              <a:defRPr sz="1200"/>
            </a:lvl1pPr>
          </a:lstStyle>
          <a:p>
            <a:fld id="{D4D46613-1B03-47AA-99E4-513521BFEE2E}" type="slidenum">
              <a:rPr lang="he-IL" smtClean="0"/>
              <a:t>‹#›</a:t>
            </a:fld>
            <a:endParaRPr lang="he-IL"/>
          </a:p>
        </p:txBody>
      </p:sp>
    </p:spTree>
    <p:extLst>
      <p:ext uri="{BB962C8B-B14F-4D97-AF65-F5344CB8AC3E}">
        <p14:creationId xmlns:p14="http://schemas.microsoft.com/office/powerpoint/2010/main" val="182478665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solidFill>
                <a:srgbClr val="FF0000"/>
              </a:solidFill>
            </a:endParaRPr>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6</a:t>
            </a:fld>
            <a:endParaRPr lang="he-IL"/>
          </a:p>
        </p:txBody>
      </p:sp>
    </p:spTree>
    <p:extLst>
      <p:ext uri="{BB962C8B-B14F-4D97-AF65-F5344CB8AC3E}">
        <p14:creationId xmlns:p14="http://schemas.microsoft.com/office/powerpoint/2010/main" val="244085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endParaRPr lang="x-none" dirty="0"/>
          </a:p>
        </p:txBody>
      </p:sp>
      <p:sp>
        <p:nvSpPr>
          <p:cNvPr id="4" name="Slide Number Placeholder 3"/>
          <p:cNvSpPr>
            <a:spLocks noGrp="1"/>
          </p:cNvSpPr>
          <p:nvPr>
            <p:ph type="sldNum" sz="quarter" idx="5"/>
          </p:nvPr>
        </p:nvSpPr>
        <p:spPr/>
        <p:txBody>
          <a:bodyPr/>
          <a:lstStyle/>
          <a:p>
            <a:fld id="{7A084EE0-067B-C24C-A1BB-06E639D6A045}" type="slidenum">
              <a:rPr lang="x-none" smtClean="0">
                <a:solidFill>
                  <a:prstClr val="black"/>
                </a:solidFill>
              </a:rPr>
              <a:pPr/>
              <a:t>21</a:t>
            </a:fld>
            <a:endParaRPr lang="x-none">
              <a:solidFill>
                <a:prstClr val="black"/>
              </a:solidFill>
            </a:endParaRPr>
          </a:p>
        </p:txBody>
      </p:sp>
    </p:spTree>
    <p:extLst>
      <p:ext uri="{BB962C8B-B14F-4D97-AF65-F5344CB8AC3E}">
        <p14:creationId xmlns:p14="http://schemas.microsoft.com/office/powerpoint/2010/main" val="22413552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endParaRPr lang="x-none" dirty="0"/>
          </a:p>
        </p:txBody>
      </p:sp>
      <p:sp>
        <p:nvSpPr>
          <p:cNvPr id="4" name="Slide Number Placeholder 3"/>
          <p:cNvSpPr>
            <a:spLocks noGrp="1"/>
          </p:cNvSpPr>
          <p:nvPr>
            <p:ph type="sldNum" sz="quarter" idx="5"/>
          </p:nvPr>
        </p:nvSpPr>
        <p:spPr/>
        <p:txBody>
          <a:bodyPr/>
          <a:lstStyle/>
          <a:p>
            <a:fld id="{7A084EE0-067B-C24C-A1BB-06E639D6A045}" type="slidenum">
              <a:rPr lang="x-none" smtClean="0">
                <a:solidFill>
                  <a:prstClr val="black"/>
                </a:solidFill>
              </a:rPr>
              <a:pPr/>
              <a:t>22</a:t>
            </a:fld>
            <a:endParaRPr lang="x-none">
              <a:solidFill>
                <a:prstClr val="black"/>
              </a:solidFill>
            </a:endParaRPr>
          </a:p>
        </p:txBody>
      </p:sp>
    </p:spTree>
    <p:extLst>
      <p:ext uri="{BB962C8B-B14F-4D97-AF65-F5344CB8AC3E}">
        <p14:creationId xmlns:p14="http://schemas.microsoft.com/office/powerpoint/2010/main" val="1043608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endParaRPr lang="x-none" dirty="0"/>
          </a:p>
        </p:txBody>
      </p:sp>
      <p:sp>
        <p:nvSpPr>
          <p:cNvPr id="4" name="Slide Number Placeholder 3"/>
          <p:cNvSpPr>
            <a:spLocks noGrp="1"/>
          </p:cNvSpPr>
          <p:nvPr>
            <p:ph type="sldNum" sz="quarter" idx="5"/>
          </p:nvPr>
        </p:nvSpPr>
        <p:spPr/>
        <p:txBody>
          <a:bodyPr/>
          <a:lstStyle/>
          <a:p>
            <a:fld id="{7A084EE0-067B-C24C-A1BB-06E639D6A045}" type="slidenum">
              <a:rPr lang="x-none" smtClean="0">
                <a:solidFill>
                  <a:prstClr val="black"/>
                </a:solidFill>
              </a:rPr>
              <a:pPr/>
              <a:t>23</a:t>
            </a:fld>
            <a:endParaRPr lang="x-none">
              <a:solidFill>
                <a:prstClr val="black"/>
              </a:solidFill>
            </a:endParaRPr>
          </a:p>
        </p:txBody>
      </p:sp>
    </p:spTree>
    <p:extLst>
      <p:ext uri="{BB962C8B-B14F-4D97-AF65-F5344CB8AC3E}">
        <p14:creationId xmlns:p14="http://schemas.microsoft.com/office/powerpoint/2010/main" val="38446677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endParaRPr lang="x-none" dirty="0"/>
          </a:p>
        </p:txBody>
      </p:sp>
      <p:sp>
        <p:nvSpPr>
          <p:cNvPr id="4" name="Slide Number Placeholder 3"/>
          <p:cNvSpPr>
            <a:spLocks noGrp="1"/>
          </p:cNvSpPr>
          <p:nvPr>
            <p:ph type="sldNum" sz="quarter" idx="5"/>
          </p:nvPr>
        </p:nvSpPr>
        <p:spPr/>
        <p:txBody>
          <a:bodyPr/>
          <a:lstStyle/>
          <a:p>
            <a:fld id="{7A084EE0-067B-C24C-A1BB-06E639D6A045}" type="slidenum">
              <a:rPr lang="x-none" smtClean="0">
                <a:solidFill>
                  <a:prstClr val="black"/>
                </a:solidFill>
              </a:rPr>
              <a:pPr/>
              <a:t>24</a:t>
            </a:fld>
            <a:endParaRPr lang="x-none">
              <a:solidFill>
                <a:prstClr val="black"/>
              </a:solidFill>
            </a:endParaRPr>
          </a:p>
        </p:txBody>
      </p:sp>
    </p:spTree>
    <p:extLst>
      <p:ext uri="{BB962C8B-B14F-4D97-AF65-F5344CB8AC3E}">
        <p14:creationId xmlns:p14="http://schemas.microsoft.com/office/powerpoint/2010/main" val="295349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endParaRPr lang="x-none" dirty="0"/>
          </a:p>
        </p:txBody>
      </p:sp>
      <p:sp>
        <p:nvSpPr>
          <p:cNvPr id="4" name="Slide Number Placeholder 3"/>
          <p:cNvSpPr>
            <a:spLocks noGrp="1"/>
          </p:cNvSpPr>
          <p:nvPr>
            <p:ph type="sldNum" sz="quarter" idx="5"/>
          </p:nvPr>
        </p:nvSpPr>
        <p:spPr/>
        <p:txBody>
          <a:bodyPr/>
          <a:lstStyle/>
          <a:p>
            <a:fld id="{7A084EE0-067B-C24C-A1BB-06E639D6A045}" type="slidenum">
              <a:rPr lang="x-none" smtClean="0">
                <a:solidFill>
                  <a:prstClr val="black"/>
                </a:solidFill>
              </a:rPr>
              <a:pPr/>
              <a:t>25</a:t>
            </a:fld>
            <a:endParaRPr lang="x-none">
              <a:solidFill>
                <a:prstClr val="black"/>
              </a:solidFill>
            </a:endParaRPr>
          </a:p>
        </p:txBody>
      </p:sp>
    </p:spTree>
    <p:extLst>
      <p:ext uri="{BB962C8B-B14F-4D97-AF65-F5344CB8AC3E}">
        <p14:creationId xmlns:p14="http://schemas.microsoft.com/office/powerpoint/2010/main" val="875408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83"/>
            <a:endParaRPr lang="x-none" dirty="0"/>
          </a:p>
        </p:txBody>
      </p:sp>
      <p:sp>
        <p:nvSpPr>
          <p:cNvPr id="4" name="Slide Number Placeholder 3"/>
          <p:cNvSpPr>
            <a:spLocks noGrp="1"/>
          </p:cNvSpPr>
          <p:nvPr>
            <p:ph type="sldNum" sz="quarter" idx="5"/>
          </p:nvPr>
        </p:nvSpPr>
        <p:spPr/>
        <p:txBody>
          <a:bodyPr/>
          <a:lstStyle/>
          <a:p>
            <a:fld id="{7A084EE0-067B-C24C-A1BB-06E639D6A045}" type="slidenum">
              <a:rPr lang="x-none" smtClean="0">
                <a:solidFill>
                  <a:prstClr val="black"/>
                </a:solidFill>
              </a:rPr>
              <a:pPr/>
              <a:t>26</a:t>
            </a:fld>
            <a:endParaRPr lang="x-none">
              <a:solidFill>
                <a:prstClr val="black"/>
              </a:solidFill>
            </a:endParaRPr>
          </a:p>
        </p:txBody>
      </p:sp>
    </p:spTree>
    <p:extLst>
      <p:ext uri="{BB962C8B-B14F-4D97-AF65-F5344CB8AC3E}">
        <p14:creationId xmlns:p14="http://schemas.microsoft.com/office/powerpoint/2010/main" val="1250133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943225" y="860425"/>
            <a:ext cx="4132263" cy="2325688"/>
          </a:xfrm>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7</a:t>
            </a:fld>
            <a:endParaRPr lang="he-IL"/>
          </a:p>
        </p:txBody>
      </p:sp>
    </p:spTree>
    <p:extLst>
      <p:ext uri="{BB962C8B-B14F-4D97-AF65-F5344CB8AC3E}">
        <p14:creationId xmlns:p14="http://schemas.microsoft.com/office/powerpoint/2010/main" val="2356823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לערוך חיוביים קנסות</a:t>
            </a:r>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8</a:t>
            </a:fld>
            <a:endParaRPr lang="he-IL"/>
          </a:p>
        </p:txBody>
      </p:sp>
    </p:spTree>
    <p:extLst>
      <p:ext uri="{BB962C8B-B14F-4D97-AF65-F5344CB8AC3E}">
        <p14:creationId xmlns:p14="http://schemas.microsoft.com/office/powerpoint/2010/main" val="283815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943225" y="860425"/>
            <a:ext cx="4132263" cy="2325688"/>
          </a:xfrm>
        </p:spPr>
      </p:sp>
      <p:sp>
        <p:nvSpPr>
          <p:cNvPr id="3" name="מציין מיקום של הערות 2"/>
          <p:cNvSpPr>
            <a:spLocks noGrp="1"/>
          </p:cNvSpPr>
          <p:nvPr>
            <p:ph type="body" idx="1"/>
          </p:nvPr>
        </p:nvSpPr>
        <p:spPr/>
        <p:txBody>
          <a:bodyPr/>
          <a:lstStyle/>
          <a:p>
            <a:r>
              <a:rPr lang="he-IL" dirty="0"/>
              <a:t>לערוך</a:t>
            </a:r>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10</a:t>
            </a:fld>
            <a:endParaRPr lang="he-IL"/>
          </a:p>
        </p:txBody>
      </p:sp>
    </p:spTree>
    <p:extLst>
      <p:ext uri="{BB962C8B-B14F-4D97-AF65-F5344CB8AC3E}">
        <p14:creationId xmlns:p14="http://schemas.microsoft.com/office/powerpoint/2010/main" val="2973771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אחוזי</a:t>
            </a:r>
            <a:r>
              <a:rPr lang="he-IL" baseline="0" dirty="0"/>
              <a:t> עליה</a:t>
            </a:r>
            <a:endParaRPr lang="he-IL" dirty="0"/>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12</a:t>
            </a:fld>
            <a:endParaRPr lang="he-IL"/>
          </a:p>
        </p:txBody>
      </p:sp>
    </p:spTree>
    <p:extLst>
      <p:ext uri="{BB962C8B-B14F-4D97-AF65-F5344CB8AC3E}">
        <p14:creationId xmlns:p14="http://schemas.microsoft.com/office/powerpoint/2010/main" val="3249012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943225" y="860425"/>
            <a:ext cx="4132263" cy="2325688"/>
          </a:xfrm>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14</a:t>
            </a:fld>
            <a:endParaRPr lang="he-IL"/>
          </a:p>
        </p:txBody>
      </p:sp>
    </p:spTree>
    <p:extLst>
      <p:ext uri="{BB962C8B-B14F-4D97-AF65-F5344CB8AC3E}">
        <p14:creationId xmlns:p14="http://schemas.microsoft.com/office/powerpoint/2010/main" val="1870139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943225" y="860425"/>
            <a:ext cx="4132263" cy="2325688"/>
          </a:xfrm>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15</a:t>
            </a:fld>
            <a:endParaRPr lang="he-IL"/>
          </a:p>
        </p:txBody>
      </p:sp>
    </p:spTree>
    <p:extLst>
      <p:ext uri="{BB962C8B-B14F-4D97-AF65-F5344CB8AC3E}">
        <p14:creationId xmlns:p14="http://schemas.microsoft.com/office/powerpoint/2010/main" val="517939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943225" y="860425"/>
            <a:ext cx="4132263" cy="2325688"/>
          </a:xfrm>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16</a:t>
            </a:fld>
            <a:endParaRPr lang="he-IL"/>
          </a:p>
        </p:txBody>
      </p:sp>
    </p:spTree>
    <p:extLst>
      <p:ext uri="{BB962C8B-B14F-4D97-AF65-F5344CB8AC3E}">
        <p14:creationId xmlns:p14="http://schemas.microsoft.com/office/powerpoint/2010/main" val="3478587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a:xfrm>
            <a:off x="2943225" y="860425"/>
            <a:ext cx="4132263" cy="2325688"/>
          </a:xfrm>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D4D46613-1B03-47AA-99E4-513521BFEE2E}" type="slidenum">
              <a:rPr lang="he-IL" smtClean="0"/>
              <a:t>17</a:t>
            </a:fld>
            <a:endParaRPr lang="he-IL"/>
          </a:p>
        </p:txBody>
      </p:sp>
    </p:spTree>
    <p:extLst>
      <p:ext uri="{BB962C8B-B14F-4D97-AF65-F5344CB8AC3E}">
        <p14:creationId xmlns:p14="http://schemas.microsoft.com/office/powerpoint/2010/main" val="785426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CCC7BF7A-09FC-4F2B-BF8A-0018C70C0EA6}" type="slidenum">
              <a:rPr lang="he-IL" smtClean="0"/>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Vertical Text Placeholder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CCC7BF7A-09FC-4F2B-BF8A-0018C70C0EA6}" type="slidenum">
              <a:rPr lang="he-IL" smtClean="0"/>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4" name="Date Placeholder 3"/>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CCC7BF7A-09FC-4F2B-BF8A-0018C70C0EA6}" type="slidenum">
              <a:rPr lang="he-IL" smtClean="0"/>
              <a:t>‹#›</a:t>
            </a:fld>
            <a:endParaRPr lang="he-I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037818-5F52-5023-9D0F-2B199462F5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xmlns="" id="{D27A3081-8856-6FCD-0C50-B7AD09EB1A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xmlns="" id="{CCFF72F0-273C-B7E5-AB55-B38B692F71FA}"/>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xmlns="" id="{DECBA689-AF41-8ABB-508F-7DDE86F34F9E}"/>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xmlns="" id="{034FDA34-3EBB-A575-7A2B-3449C9FBB347}"/>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471776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6DEB16-0DC5-22B2-D934-C55ED8EE3297}"/>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CEA4EEAB-9B9D-C495-FDED-C812DE3E9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5898BD06-F319-C496-3B22-8731DED8D070}"/>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xmlns="" id="{0502F3CC-D19F-D29A-1B44-E41C9F809EE2}"/>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xmlns="" id="{09E69F23-100D-CFBE-BE0F-BD560660CCED}"/>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470948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8FE665-933F-E3F3-0E90-0DC39E3D8C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F96EC7DE-DE1D-FC0E-B6A5-592E47BCF6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5D75178-2DBF-5532-2BED-88DA604C7054}"/>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xmlns="" id="{9513DB1D-A4E3-AFAD-920F-328C0155F3A4}"/>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xmlns="" id="{6CD1661F-43DC-4600-E40C-ABD55C698302}"/>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606328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941B8D-6A82-2199-CC0A-087A724F58B2}"/>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84368D98-CBF8-7CF9-F1C7-8AF19F6C18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xmlns="" id="{AC255009-542F-A890-0C00-DDB533668A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xmlns="" id="{8D5F3AA2-916A-C61D-6F52-BB28577FA11B}"/>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6" name="Footer Placeholder 5">
            <a:extLst>
              <a:ext uri="{FF2B5EF4-FFF2-40B4-BE49-F238E27FC236}">
                <a16:creationId xmlns:a16="http://schemas.microsoft.com/office/drawing/2014/main" xmlns="" id="{FFEB946C-E2F1-D602-A11D-15A7534E7E6F}"/>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a16="http://schemas.microsoft.com/office/drawing/2014/main" xmlns="" id="{0C8BA5C6-9027-2E6D-6E74-D1FFA709836B}"/>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970618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37510A-15F0-B1B4-1FE0-8441275CCFAE}"/>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593DE0CE-54A7-5FA6-9E78-A146E4AEF4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8375811-5462-C597-9E0F-D77A0E5D01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xmlns="" id="{89B33F0C-7D7C-8204-7991-9FB44778A1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EC17D15D-51EB-6994-EA56-2400A0288D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xmlns="" id="{34210AD1-EB15-9203-D902-55614732E727}"/>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8" name="Footer Placeholder 7">
            <a:extLst>
              <a:ext uri="{FF2B5EF4-FFF2-40B4-BE49-F238E27FC236}">
                <a16:creationId xmlns:a16="http://schemas.microsoft.com/office/drawing/2014/main" xmlns="" id="{4B668435-6820-9EED-7CBF-AEEFA2DE13C9}"/>
              </a:ext>
            </a:extLst>
          </p:cNvPr>
          <p:cNvSpPr>
            <a:spLocks noGrp="1"/>
          </p:cNvSpPr>
          <p:nvPr>
            <p:ph type="ftr" sz="quarter" idx="11"/>
          </p:nvPr>
        </p:nvSpPr>
        <p:spPr/>
        <p:txBody>
          <a:bodyPr/>
          <a:lstStyle/>
          <a:p>
            <a:endParaRPr lang="x-none">
              <a:solidFill>
                <a:prstClr val="black">
                  <a:tint val="75000"/>
                </a:prstClr>
              </a:solidFill>
            </a:endParaRPr>
          </a:p>
        </p:txBody>
      </p:sp>
      <p:sp>
        <p:nvSpPr>
          <p:cNvPr id="9" name="Slide Number Placeholder 8">
            <a:extLst>
              <a:ext uri="{FF2B5EF4-FFF2-40B4-BE49-F238E27FC236}">
                <a16:creationId xmlns:a16="http://schemas.microsoft.com/office/drawing/2014/main" xmlns="" id="{3E7A2CE0-E667-46E0-09AF-82FF3BFC889B}"/>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879061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1EED8C-D9A4-424A-7C06-7E7AF609D9B6}"/>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xmlns="" id="{3E917F37-FC57-A14D-6761-8CD2B71E24BF}"/>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4" name="Footer Placeholder 3">
            <a:extLst>
              <a:ext uri="{FF2B5EF4-FFF2-40B4-BE49-F238E27FC236}">
                <a16:creationId xmlns:a16="http://schemas.microsoft.com/office/drawing/2014/main" xmlns="" id="{A6E7865B-C234-3AB7-1BEA-EFB3646FEEA2}"/>
              </a:ext>
            </a:extLst>
          </p:cNvPr>
          <p:cNvSpPr>
            <a:spLocks noGrp="1"/>
          </p:cNvSpPr>
          <p:nvPr>
            <p:ph type="ftr" sz="quarter" idx="11"/>
          </p:nvPr>
        </p:nvSpPr>
        <p:spPr/>
        <p:txBody>
          <a:bodyPr/>
          <a:lstStyle/>
          <a:p>
            <a:endParaRPr lang="x-none">
              <a:solidFill>
                <a:prstClr val="black">
                  <a:tint val="75000"/>
                </a:prstClr>
              </a:solidFill>
            </a:endParaRPr>
          </a:p>
        </p:txBody>
      </p:sp>
      <p:sp>
        <p:nvSpPr>
          <p:cNvPr id="5" name="Slide Number Placeholder 4">
            <a:extLst>
              <a:ext uri="{FF2B5EF4-FFF2-40B4-BE49-F238E27FC236}">
                <a16:creationId xmlns:a16="http://schemas.microsoft.com/office/drawing/2014/main" xmlns="" id="{FF43D3EB-AC87-5C36-4FF0-2D3B1F3C586A}"/>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41937944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31992A2-43BB-ECD2-7BBC-A7D99909C40E}"/>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3" name="Footer Placeholder 2">
            <a:extLst>
              <a:ext uri="{FF2B5EF4-FFF2-40B4-BE49-F238E27FC236}">
                <a16:creationId xmlns:a16="http://schemas.microsoft.com/office/drawing/2014/main" xmlns="" id="{D349AA10-5322-DC8C-6934-0FB18EF2BC76}"/>
              </a:ext>
            </a:extLst>
          </p:cNvPr>
          <p:cNvSpPr>
            <a:spLocks noGrp="1"/>
          </p:cNvSpPr>
          <p:nvPr>
            <p:ph type="ftr" sz="quarter" idx="11"/>
          </p:nvPr>
        </p:nvSpPr>
        <p:spPr/>
        <p:txBody>
          <a:bodyPr/>
          <a:lstStyle/>
          <a:p>
            <a:endParaRPr lang="x-none">
              <a:solidFill>
                <a:prstClr val="black">
                  <a:tint val="75000"/>
                </a:prstClr>
              </a:solidFill>
            </a:endParaRPr>
          </a:p>
        </p:txBody>
      </p:sp>
      <p:sp>
        <p:nvSpPr>
          <p:cNvPr id="4" name="Slide Number Placeholder 3">
            <a:extLst>
              <a:ext uri="{FF2B5EF4-FFF2-40B4-BE49-F238E27FC236}">
                <a16:creationId xmlns:a16="http://schemas.microsoft.com/office/drawing/2014/main" xmlns="" id="{B76E40FA-21F7-5590-D48B-C5CE22A03662}"/>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4164903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B9A48D-41CF-7C63-1E9C-5F93E6071F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F3453B75-DAEA-289F-5898-89A69FAB53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xmlns="" id="{BC665404-ED5D-A59A-00BC-8CD0471A0B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421BF267-FC51-9C3A-CC36-B85BB2741C08}"/>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6" name="Footer Placeholder 5">
            <a:extLst>
              <a:ext uri="{FF2B5EF4-FFF2-40B4-BE49-F238E27FC236}">
                <a16:creationId xmlns:a16="http://schemas.microsoft.com/office/drawing/2014/main" xmlns="" id="{ED4BC69B-350B-4A26-C8F4-9D410DBFF9FB}"/>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a16="http://schemas.microsoft.com/office/drawing/2014/main" xmlns="" id="{8EB49D59-8411-9F25-56E2-B3DC103FC623}"/>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44070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pic>
        <p:nvPicPr>
          <p:cNvPr id="7" name="Picture 9">
            <a:extLst>
              <a:ext uri="{FF2B5EF4-FFF2-40B4-BE49-F238E27FC236}">
                <a16:creationId xmlns:a16="http://schemas.microsoft.com/office/drawing/2014/main" xmlns="" id="{19D61A84-4ACD-2366-B3B7-356F4FFDD7D1}"/>
              </a:ext>
            </a:extLst>
          </p:cNvPr>
          <p:cNvPicPr>
            <a:picLocks noChangeAspect="1"/>
          </p:cNvPicPr>
          <p:nvPr userDrawn="1"/>
        </p:nvPicPr>
        <p:blipFill>
          <a:blip r:embed="rId2"/>
          <a:stretch>
            <a:fillRect/>
          </a:stretch>
        </p:blipFill>
        <p:spPr>
          <a:xfrm>
            <a:off x="0" y="0"/>
            <a:ext cx="12188606" cy="6858000"/>
          </a:xfrm>
          <a:prstGeom prst="rect">
            <a:avLst/>
          </a:prstGeom>
        </p:spPr>
      </p:pic>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6" name="Slide Number Placeholder 5"/>
          <p:cNvSpPr>
            <a:spLocks noGrp="1"/>
          </p:cNvSpPr>
          <p:nvPr>
            <p:ph type="sldNum" sz="quarter" idx="12"/>
          </p:nvPr>
        </p:nvSpPr>
        <p:spPr/>
        <p:txBody>
          <a:bodyPr/>
          <a:lstStyle/>
          <a:p>
            <a:fld id="{CCC7BF7A-09FC-4F2B-BF8A-0018C70C0EA6}" type="slidenum">
              <a:rPr lang="he-IL" smtClean="0"/>
              <a:t>‹#›</a:t>
            </a:fld>
            <a:endParaRPr lang="he-IL"/>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7556B6-AC51-FFAB-5371-A1D9AB92BE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xmlns="" id="{5DB066B9-5DAE-E735-C6AE-188B202618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85C2A3B5-2EE4-7756-4936-BC6B0EB182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2366C5A-3101-AF06-B5BF-43F30CDFEDCD}"/>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6" name="Footer Placeholder 5">
            <a:extLst>
              <a:ext uri="{FF2B5EF4-FFF2-40B4-BE49-F238E27FC236}">
                <a16:creationId xmlns:a16="http://schemas.microsoft.com/office/drawing/2014/main" xmlns="" id="{F150215F-7EFD-75BA-23E4-58C50FE3AC31}"/>
              </a:ext>
            </a:extLst>
          </p:cNvPr>
          <p:cNvSpPr>
            <a:spLocks noGrp="1"/>
          </p:cNvSpPr>
          <p:nvPr>
            <p:ph type="ftr" sz="quarter" idx="11"/>
          </p:nvPr>
        </p:nvSpPr>
        <p:spPr/>
        <p:txBody>
          <a:bodyPr/>
          <a:lstStyle/>
          <a:p>
            <a:endParaRPr lang="x-none">
              <a:solidFill>
                <a:prstClr val="black">
                  <a:tint val="75000"/>
                </a:prstClr>
              </a:solidFill>
            </a:endParaRPr>
          </a:p>
        </p:txBody>
      </p:sp>
      <p:sp>
        <p:nvSpPr>
          <p:cNvPr id="7" name="Slide Number Placeholder 6">
            <a:extLst>
              <a:ext uri="{FF2B5EF4-FFF2-40B4-BE49-F238E27FC236}">
                <a16:creationId xmlns:a16="http://schemas.microsoft.com/office/drawing/2014/main" xmlns="" id="{07B94AD4-5F43-1BBD-4847-6E5D6D6E3641}"/>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0182260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56C894-8615-3FDC-9453-78452081DEF5}"/>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F8113713-1F0D-A331-5606-283CB747F7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E4EA9A42-C046-992D-5275-568976C70278}"/>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xmlns="" id="{5E1B7609-4C36-7EF8-6C7E-44DD51D4118F}"/>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xmlns="" id="{0E74A141-ED1C-9564-67EB-799777121BB6}"/>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37703934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D74BD48-108A-F5B7-B1A7-A0BA323CAE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49488698-ADE8-5227-1697-BD049459AB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83C9800E-0263-D39E-F6E0-D77BE97AA7EF}"/>
              </a:ext>
            </a:extLst>
          </p:cNvPr>
          <p:cNvSpPr>
            <a:spLocks noGrp="1"/>
          </p:cNvSpPr>
          <p:nvPr>
            <p:ph type="dt" sz="half" idx="10"/>
          </p:nvPr>
        </p:nvSpPr>
        <p:spPr/>
        <p:txBody>
          <a:bodyPr/>
          <a:lstStyle/>
          <a:p>
            <a:fld id="{BF50427B-52C9-8246-8844-66DD7F7576E1}" type="datetimeFigureOut">
              <a:rPr lang="x-none" smtClean="0">
                <a:solidFill>
                  <a:prstClr val="black">
                    <a:tint val="75000"/>
                  </a:prstClr>
                </a:solidFill>
              </a:rPr>
              <a:pPr/>
              <a:t>23/01/2025</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xmlns="" id="{3B14E821-7409-F0FF-FFDD-6CD9471BD95B}"/>
              </a:ext>
            </a:extLst>
          </p:cNvPr>
          <p:cNvSpPr>
            <a:spLocks noGrp="1"/>
          </p:cNvSpPr>
          <p:nvPr>
            <p:ph type="ftr" sz="quarter" idx="11"/>
          </p:nvPr>
        </p:nvSpPr>
        <p:spPr/>
        <p:txBody>
          <a:bodyPr/>
          <a:lstStyle/>
          <a:p>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xmlns="" id="{7985E8F3-19C0-C925-CE21-9957A2E9BF80}"/>
              </a:ext>
            </a:extLst>
          </p:cNvPr>
          <p:cNvSpPr>
            <a:spLocks noGrp="1"/>
          </p:cNvSpPr>
          <p:nvPr>
            <p:ph type="sldNum" sz="quarter" idx="12"/>
          </p:nvPr>
        </p:nvSpPr>
        <p:spPr/>
        <p:txBody>
          <a:bodyPr/>
          <a:lstStyle/>
          <a:p>
            <a:fld id="{AC407E19-95E0-4B4F-8991-7561EC8261EB}" type="slidenum">
              <a:rPr lang="x-none" smtClean="0">
                <a:solidFill>
                  <a:prstClr val="black">
                    <a:tint val="75000"/>
                  </a:prstClr>
                </a:solidFill>
              </a:rPr>
              <a:pPr/>
              <a:t>‹#›</a:t>
            </a:fld>
            <a:endParaRPr lang="x-none">
              <a:solidFill>
                <a:prstClr val="black">
                  <a:tint val="75000"/>
                </a:prstClr>
              </a:solidFill>
            </a:endParaRPr>
          </a:p>
        </p:txBody>
      </p:sp>
    </p:spTree>
    <p:extLst>
      <p:ext uri="{BB962C8B-B14F-4D97-AF65-F5344CB8AC3E}">
        <p14:creationId xmlns:p14="http://schemas.microsoft.com/office/powerpoint/2010/main" val="1487847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pic>
        <p:nvPicPr>
          <p:cNvPr id="7" name="Picture 9">
            <a:extLst>
              <a:ext uri="{FF2B5EF4-FFF2-40B4-BE49-F238E27FC236}">
                <a16:creationId xmlns:a16="http://schemas.microsoft.com/office/drawing/2014/main" xmlns="" id="{19D61A84-4ACD-2366-B3B7-356F4FFDD7D1}"/>
              </a:ext>
            </a:extLst>
          </p:cNvPr>
          <p:cNvPicPr>
            <a:picLocks noChangeAspect="1"/>
          </p:cNvPicPr>
          <p:nvPr userDrawn="1"/>
        </p:nvPicPr>
        <p:blipFill>
          <a:blip r:embed="rId2"/>
          <a:stretch>
            <a:fillRect/>
          </a:stretch>
        </p:blipFill>
        <p:spPr>
          <a:xfrm>
            <a:off x="0" y="0"/>
            <a:ext cx="12188606" cy="6858000"/>
          </a:xfrm>
          <a:prstGeom prst="rect">
            <a:avLst/>
          </a:prstGeom>
        </p:spPr>
      </p:pic>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6" name="Slide Number Placeholder 5"/>
          <p:cNvSpPr>
            <a:spLocks noGrp="1"/>
          </p:cNvSpPr>
          <p:nvPr>
            <p:ph type="sldNum" sz="quarter" idx="12"/>
          </p:nvPr>
        </p:nvSpPr>
        <p:spPr/>
        <p:txBody>
          <a:bodyPr/>
          <a:lstStyle/>
          <a:p>
            <a:fld id="{CCC7BF7A-09FC-4F2B-BF8A-0018C70C0EA6}" type="slidenum">
              <a:rPr lang="he-IL" smtClean="0"/>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CCC7BF7A-09FC-4F2B-BF8A-0018C70C0EA6}" type="slidenum">
              <a:rPr lang="he-IL" smtClean="0"/>
              <a:t>‹#›</a:t>
            </a:fld>
            <a:endParaRPr lang="he-IL"/>
          </a:p>
        </p:txBody>
      </p:sp>
      <p:pic>
        <p:nvPicPr>
          <p:cNvPr id="8" name="Picture 9">
            <a:extLst>
              <a:ext uri="{FF2B5EF4-FFF2-40B4-BE49-F238E27FC236}">
                <a16:creationId xmlns:a16="http://schemas.microsoft.com/office/drawing/2014/main" xmlns="" id="{19D61A84-4ACD-2366-B3B7-356F4FFDD7D1}"/>
              </a:ext>
            </a:extLst>
          </p:cNvPr>
          <p:cNvPicPr>
            <a:picLocks noChangeAspect="1"/>
          </p:cNvPicPr>
          <p:nvPr userDrawn="1"/>
        </p:nvPicPr>
        <p:blipFill>
          <a:blip r:embed="rId2"/>
          <a:stretch>
            <a:fillRect/>
          </a:stretch>
        </p:blipFill>
        <p:spPr>
          <a:xfrm>
            <a:off x="0" y="0"/>
            <a:ext cx="12188606" cy="685800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e-IL"/>
              <a:t>לחץ כדי לערוך סגנון כותרת של תבנית בסיס</a:t>
            </a:r>
            <a:endParaRPr lang="en-US"/>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
        <p:nvSpPr>
          <p:cNvPr id="7" name="Date Placeholder 6"/>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CCC7BF7A-09FC-4F2B-BF8A-0018C70C0EA6}" type="slidenum">
              <a:rPr lang="he-IL" smtClean="0"/>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a:p>
        </p:txBody>
      </p:sp>
      <p:sp>
        <p:nvSpPr>
          <p:cNvPr id="3" name="Date Placeholder 2"/>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CCC7BF7A-09FC-4F2B-BF8A-0018C70C0EA6}" type="slidenum">
              <a:rPr lang="he-IL" smtClean="0"/>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xmlns="" id="{19D61A84-4ACD-2366-B3B7-356F4FFDD7D1}"/>
              </a:ext>
            </a:extLst>
          </p:cNvPr>
          <p:cNvPicPr>
            <a:picLocks noChangeAspect="1"/>
          </p:cNvPicPr>
          <p:nvPr userDrawn="1"/>
        </p:nvPicPr>
        <p:blipFill>
          <a:blip r:embed="rId2"/>
          <a:stretch>
            <a:fillRect/>
          </a:stretch>
        </p:blipFill>
        <p:spPr>
          <a:xfrm>
            <a:off x="0" y="0"/>
            <a:ext cx="12188606" cy="6858000"/>
          </a:xfrm>
          <a:prstGeom prst="rect">
            <a:avLst/>
          </a:prstGeom>
        </p:spPr>
      </p:pic>
      <p:sp>
        <p:nvSpPr>
          <p:cNvPr id="2" name="Date Placeholder 1"/>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CCC7BF7A-09FC-4F2B-BF8A-0018C70C0EA6}" type="slidenum">
              <a:rPr lang="he-IL" smtClean="0"/>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he-IL"/>
              <a:t>לחץ כדי לערוך סגנון כותרת של תבנית בסיס</a:t>
            </a:r>
            <a:endParaRPr lang="en-US" dirty="0"/>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CCC7BF7A-09FC-4F2B-BF8A-0018C70C0EA6}" type="slidenum">
              <a:rPr lang="he-IL" smtClean="0"/>
              <a:t>‹#›</a:t>
            </a:fld>
            <a:endParaRPr lang="he-IL"/>
          </a:p>
        </p:txBody>
      </p:sp>
      <p:sp>
        <p:nvSpPr>
          <p:cNvPr id="9" name="Content Placeholder 8"/>
          <p:cNvSpPr>
            <a:spLocks noGrp="1"/>
          </p:cNvSpPr>
          <p:nvPr>
            <p:ph sz="quarter" idx="13"/>
          </p:nvPr>
        </p:nvSpPr>
        <p:spPr>
          <a:xfrm>
            <a:off x="406400" y="381000"/>
            <a:ext cx="10363200" cy="4942840"/>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he-IL"/>
              <a:t>לחץ כדי לערוך סגנון כותרת של תבנית בסיס</a:t>
            </a:r>
            <a:endParaRPr lang="en-US" dirty="0"/>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8" name="Date Placeholder 7"/>
          <p:cNvSpPr>
            <a:spLocks noGrp="1"/>
          </p:cNvSpPr>
          <p:nvPr>
            <p:ph type="dt" sz="half" idx="10"/>
          </p:nvPr>
        </p:nvSpPr>
        <p:spPr/>
        <p:txBody>
          <a:bodyPr/>
          <a:lstStyle/>
          <a:p>
            <a:fld id="{DB1A78E9-7CC8-4BF1-A7CC-F97209328493}" type="datetimeFigureOut">
              <a:rPr lang="he-IL" smtClean="0"/>
              <a:t>כ"ג/טבת/תשפ"ה</a:t>
            </a:fld>
            <a:endParaRPr lang="he-IL"/>
          </a:p>
        </p:txBody>
      </p:sp>
      <p:sp>
        <p:nvSpPr>
          <p:cNvPr id="9" name="Slide Number Placeholder 8"/>
          <p:cNvSpPr>
            <a:spLocks noGrp="1"/>
          </p:cNvSpPr>
          <p:nvPr>
            <p:ph type="sldNum" sz="quarter" idx="11"/>
          </p:nvPr>
        </p:nvSpPr>
        <p:spPr/>
        <p:txBody>
          <a:bodyPr/>
          <a:lstStyle/>
          <a:p>
            <a:fld id="{CCC7BF7A-09FC-4F2B-BF8A-0018C70C0EA6}" type="slidenum">
              <a:rPr lang="he-IL" smtClean="0"/>
              <a:t>‹#›</a:t>
            </a:fld>
            <a:endParaRPr lang="he-IL"/>
          </a:p>
        </p:txBody>
      </p:sp>
      <p:sp>
        <p:nvSpPr>
          <p:cNvPr id="10" name="Footer Placeholder 9"/>
          <p:cNvSpPr>
            <a:spLocks noGrp="1"/>
          </p:cNvSpPr>
          <p:nvPr>
            <p:ph type="ftr" sz="quarter" idx="12"/>
          </p:nvPr>
        </p:nvSpPr>
        <p:spPr/>
        <p:txBody>
          <a:bodyPr/>
          <a:lstStyle/>
          <a:p>
            <a:endParaRPr lang="he-I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6" name="Slide Number Placeholder 5"/>
          <p:cNvSpPr>
            <a:spLocks noGrp="1"/>
          </p:cNvSpPr>
          <p:nvPr>
            <p:ph type="sldNum" sz="quarter" idx="4"/>
          </p:nvPr>
        </p:nvSpPr>
        <p:spPr>
          <a:xfrm>
            <a:off x="11375717" y="5648960"/>
            <a:ext cx="73152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CCC7BF7A-09FC-4F2B-BF8A-0018C70C0EA6}" type="slidenum">
              <a:rPr lang="he-IL" smtClean="0"/>
              <a:t>‹#›</a:t>
            </a:fld>
            <a:endParaRPr lang="he-IL"/>
          </a:p>
        </p:txBody>
      </p:sp>
      <p:sp>
        <p:nvSpPr>
          <p:cNvPr id="5" name="Footer Placeholder 4"/>
          <p:cNvSpPr>
            <a:spLocks noGrp="1"/>
          </p:cNvSpPr>
          <p:nvPr>
            <p:ph type="ftr" sz="quarter" idx="3"/>
          </p:nvPr>
        </p:nvSpPr>
        <p:spPr>
          <a:xfrm rot="16200000">
            <a:off x="10510428" y="3987800"/>
            <a:ext cx="2367281" cy="487680"/>
          </a:xfrm>
          <a:prstGeom prst="rect">
            <a:avLst/>
          </a:prstGeom>
        </p:spPr>
        <p:txBody>
          <a:bodyPr vert="horz" lIns="91440" tIns="45720" rIns="91440" bIns="45720" rtlCol="0" anchor="ctr"/>
          <a:lstStyle>
            <a:lvl1pPr algn="r">
              <a:defRPr sz="1200">
                <a:solidFill>
                  <a:schemeClr val="bg2"/>
                </a:solidFill>
              </a:defRPr>
            </a:lvl1pPr>
          </a:lstStyle>
          <a:p>
            <a:endParaRPr lang="he-IL"/>
          </a:p>
        </p:txBody>
      </p:sp>
      <p:sp>
        <p:nvSpPr>
          <p:cNvPr id="4" name="Date Placeholder 3"/>
          <p:cNvSpPr>
            <a:spLocks noGrp="1"/>
          </p:cNvSpPr>
          <p:nvPr>
            <p:ph type="dt" sz="half" idx="2"/>
          </p:nvPr>
        </p:nvSpPr>
        <p:spPr>
          <a:xfrm rot="16200000">
            <a:off x="10474869" y="1584960"/>
            <a:ext cx="2438399" cy="487680"/>
          </a:xfrm>
          <a:prstGeom prst="rect">
            <a:avLst/>
          </a:prstGeom>
        </p:spPr>
        <p:txBody>
          <a:bodyPr vert="horz" lIns="91440" tIns="45720" rIns="91440" bIns="45720" rtlCol="0" anchor="ctr"/>
          <a:lstStyle>
            <a:lvl1pPr algn="l">
              <a:defRPr sz="1200">
                <a:solidFill>
                  <a:schemeClr val="bg2"/>
                </a:solidFill>
              </a:defRPr>
            </a:lvl1pPr>
          </a:lstStyle>
          <a:p>
            <a:fld id="{DB1A78E9-7CC8-4BF1-A7CC-F97209328493}" type="datetimeFigureOut">
              <a:rPr lang="he-IL" smtClean="0"/>
              <a:t>כ"ג/טבת/תשפ"ה</a:t>
            </a:fld>
            <a:endParaRPr lang="he-IL"/>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1"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r" defTabSz="914400" rtl="1"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r" defTabSz="914400" rtl="1"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r" defTabSz="914400" rtl="1"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r" defTabSz="914400" rtl="1"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r" defTabSz="914400" rtl="1"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r" defTabSz="914400" rtl="1"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r" defTabSz="914400" rtl="1"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r" defTabSz="914400" rtl="1"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r" defTabSz="914400" rtl="1"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5E69D04-B411-D127-E026-DBF9FF153C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xmlns="" id="{CD580AB1-4221-73C9-C4E7-1DBAA0A301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xmlns="" id="{43788E70-5433-8F85-247E-E2F1467F8F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F50427B-52C9-8246-8844-66DD7F7576E1}" type="datetimeFigureOut">
              <a:rPr lang="x-none" smtClean="0">
                <a:solidFill>
                  <a:prstClr val="black">
                    <a:tint val="75000"/>
                  </a:prstClr>
                </a:solidFill>
              </a:rPr>
              <a:pPr rtl="0"/>
              <a:t>23/01/2025</a:t>
            </a:fld>
            <a:endParaRPr lang="x-none">
              <a:solidFill>
                <a:prstClr val="black">
                  <a:tint val="75000"/>
                </a:prstClr>
              </a:solidFill>
            </a:endParaRPr>
          </a:p>
        </p:txBody>
      </p:sp>
      <p:sp>
        <p:nvSpPr>
          <p:cNvPr id="5" name="Footer Placeholder 4">
            <a:extLst>
              <a:ext uri="{FF2B5EF4-FFF2-40B4-BE49-F238E27FC236}">
                <a16:creationId xmlns:a16="http://schemas.microsoft.com/office/drawing/2014/main" xmlns="" id="{12B87E00-949E-0337-D86F-10F58CFA8E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x-none">
              <a:solidFill>
                <a:prstClr val="black">
                  <a:tint val="75000"/>
                </a:prstClr>
              </a:solidFill>
            </a:endParaRPr>
          </a:p>
        </p:txBody>
      </p:sp>
      <p:sp>
        <p:nvSpPr>
          <p:cNvPr id="6" name="Slide Number Placeholder 5">
            <a:extLst>
              <a:ext uri="{FF2B5EF4-FFF2-40B4-BE49-F238E27FC236}">
                <a16:creationId xmlns:a16="http://schemas.microsoft.com/office/drawing/2014/main" xmlns="" id="{A9B90BF8-BF25-F45C-940A-D2B9377A86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AC407E19-95E0-4B4F-8991-7561EC8261EB}" type="slidenum">
              <a:rPr lang="x-none" smtClean="0">
                <a:solidFill>
                  <a:prstClr val="black">
                    <a:tint val="75000"/>
                  </a:prstClr>
                </a:solidFill>
              </a:rPr>
              <a:pPr rtl="0"/>
              <a:t>‹#›</a:t>
            </a:fld>
            <a:endParaRPr lang="x-none">
              <a:solidFill>
                <a:prstClr val="black">
                  <a:tint val="75000"/>
                </a:prstClr>
              </a:solidFill>
            </a:endParaRPr>
          </a:p>
        </p:txBody>
      </p:sp>
    </p:spTree>
    <p:extLst>
      <p:ext uri="{BB962C8B-B14F-4D97-AF65-F5344CB8AC3E}">
        <p14:creationId xmlns:p14="http://schemas.microsoft.com/office/powerpoint/2010/main" val="268313183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chart" Target="../charts/chart15.xml"/><Relationship Id="rId4" Type="http://schemas.openxmlformats.org/officeDocument/2006/relationships/chart" Target="../charts/chart1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chart" Target="../charts/chart16.xml"/></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chart" Target="../charts/char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chart" Target="../charts/char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chart" Target="../charts/chart2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chart" Target="../charts/chart2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chart" Target="../charts/chart23.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chart" Target="../charts/chart6.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hart" Target="../charts/chart11.xml"/><Relationship Id="rId4" Type="http://schemas.openxmlformats.org/officeDocument/2006/relationships/chart" Target="../charts/chart10.xml"/></Relationships>
</file>

<file path=ppt/slides/_rels/slide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0" y="1"/>
            <a:ext cx="12192000" cy="6813376"/>
          </a:xfrm>
          <a:prstGeom prst="rect">
            <a:avLst/>
          </a:prstGeom>
        </p:spPr>
      </p:pic>
      <p:sp>
        <p:nvSpPr>
          <p:cNvPr id="6" name="מלבן 5"/>
          <p:cNvSpPr/>
          <p:nvPr/>
        </p:nvSpPr>
        <p:spPr>
          <a:xfrm>
            <a:off x="2891644" y="1988840"/>
            <a:ext cx="6552727" cy="3139321"/>
          </a:xfrm>
          <a:prstGeom prst="rect">
            <a:avLst/>
          </a:prstGeom>
        </p:spPr>
        <p:txBody>
          <a:bodyPr wrap="squar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72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rPr>
              <a:t>סיכום שנת </a:t>
            </a:r>
            <a:r>
              <a:rPr lang="en-US" sz="72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rPr>
              <a:t>2024</a:t>
            </a:r>
            <a:endParaRPr lang="he-IL" sz="72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endParaRPr>
          </a:p>
          <a:p>
            <a:pPr algn="ctr">
              <a:defRPr sz="1800" b="1" i="0" u="none" strike="noStrike" kern="1200" baseline="0">
                <a:solidFill>
                  <a:sysClr val="windowText" lastClr="000000"/>
                </a:solidFill>
                <a:latin typeface="David" pitchFamily="34" charset="-79"/>
                <a:ea typeface="+mn-ea"/>
                <a:cs typeface="David" pitchFamily="34" charset="-79"/>
              </a:defRPr>
            </a:pPr>
            <a:r>
              <a:rPr lang="he-IL" sz="5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מחלקת חנינות</a:t>
            </a:r>
          </a:p>
          <a:p>
            <a:pPr algn="ctr">
              <a:defRPr sz="1800" b="1" i="0" u="none" strike="noStrike" kern="1200" baseline="0">
                <a:solidFill>
                  <a:sysClr val="windowText" lastClr="000000"/>
                </a:solidFill>
                <a:latin typeface="David" pitchFamily="34" charset="-79"/>
                <a:ea typeface="+mn-ea"/>
                <a:cs typeface="David" pitchFamily="34" charset="-79"/>
              </a:defRPr>
            </a:pPr>
            <a:endParaRPr lang="he-IL" sz="72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endParaRPr>
          </a:p>
        </p:txBody>
      </p:sp>
      <p:sp>
        <p:nvSpPr>
          <p:cNvPr id="2" name="TextBox 1"/>
          <p:cNvSpPr txBox="1"/>
          <p:nvPr/>
        </p:nvSpPr>
        <p:spPr>
          <a:xfrm>
            <a:off x="4151784" y="1052736"/>
            <a:ext cx="2930624" cy="646331"/>
          </a:xfrm>
          <a:prstGeom prst="rect">
            <a:avLst/>
          </a:prstGeom>
          <a:noFill/>
        </p:spPr>
        <p:txBody>
          <a:bodyPr wrap="square" rtlCol="1">
            <a:spAutoFit/>
          </a:bodyPr>
          <a:lstStyle/>
          <a:p>
            <a:r>
              <a:rPr lang="he-IL" b="1" dirty="0">
                <a:solidFill>
                  <a:schemeClr val="tx2">
                    <a:lumMod val="50000"/>
                  </a:schemeClr>
                </a:solidFill>
                <a:latin typeface="David" panose="020E0502060401010101" pitchFamily="34" charset="-79"/>
                <a:cs typeface="David" panose="020E0502060401010101" pitchFamily="34" charset="-79"/>
              </a:rPr>
              <a:t>        בית הנשיא</a:t>
            </a:r>
          </a:p>
          <a:p>
            <a:r>
              <a:rPr lang="he-IL" b="1" dirty="0">
                <a:solidFill>
                  <a:schemeClr val="tx2">
                    <a:lumMod val="50000"/>
                  </a:schemeClr>
                </a:solidFill>
                <a:latin typeface="David" panose="020E0502060401010101" pitchFamily="34" charset="-79"/>
                <a:cs typeface="David" panose="020E0502060401010101" pitchFamily="34" charset="-79"/>
              </a:rPr>
              <a:t>  הלשכה המשפטית</a:t>
            </a:r>
          </a:p>
        </p:txBody>
      </p:sp>
    </p:spTree>
    <p:extLst>
      <p:ext uri="{BB962C8B-B14F-4D97-AF65-F5344CB8AC3E}">
        <p14:creationId xmlns:p14="http://schemas.microsoft.com/office/powerpoint/2010/main" val="11814862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0" y="1"/>
            <a:ext cx="12192000" cy="6858000"/>
          </a:xfrm>
          <a:prstGeom prst="rect">
            <a:avLst/>
          </a:prstGeom>
        </p:spPr>
      </p:pic>
      <p:sp>
        <p:nvSpPr>
          <p:cNvPr id="7" name="מלבן 6"/>
          <p:cNvSpPr/>
          <p:nvPr/>
        </p:nvSpPr>
        <p:spPr>
          <a:xfrm>
            <a:off x="4197082" y="956746"/>
            <a:ext cx="3797835"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החלטות חיוביות – 2024</a:t>
            </a:r>
          </a:p>
        </p:txBody>
      </p:sp>
      <p:graphicFrame>
        <p:nvGraphicFramePr>
          <p:cNvPr id="9" name="תרשים 8"/>
          <p:cNvGraphicFramePr>
            <a:graphicFrameLocks/>
          </p:cNvGraphicFramePr>
          <p:nvPr>
            <p:extLst>
              <p:ext uri="{D42A27DB-BD31-4B8C-83A1-F6EECF244321}">
                <p14:modId xmlns:p14="http://schemas.microsoft.com/office/powerpoint/2010/main" val="4247439183"/>
              </p:ext>
            </p:extLst>
          </p:nvPr>
        </p:nvGraphicFramePr>
        <p:xfrm>
          <a:off x="1991544" y="1154536"/>
          <a:ext cx="7128792" cy="540350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1"/>
          <p:cNvSpPr txBox="1"/>
          <p:nvPr/>
        </p:nvSpPr>
        <p:spPr>
          <a:xfrm>
            <a:off x="5015880" y="3789040"/>
            <a:ext cx="2376264" cy="1656184"/>
          </a:xfrm>
          <a:prstGeom prst="rect">
            <a:avLst/>
          </a:prstGeom>
        </p:spPr>
        <p:txBody>
          <a:bodyPr wrap="square" rtlCol="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he-IL" sz="2000" b="1" dirty="0">
              <a:solidFill>
                <a:schemeClr val="bg1"/>
              </a:solidFill>
              <a:effectLst>
                <a:outerShdw blurRad="38100" dist="38100" dir="2700000" algn="tl">
                  <a:srgbClr val="000000">
                    <a:alpha val="43137"/>
                  </a:srgbClr>
                </a:outerShdw>
              </a:effectLst>
              <a:latin typeface="David" pitchFamily="34" charset="-79"/>
              <a:cs typeface="David" pitchFamily="34" charset="-79"/>
            </a:endParaRPr>
          </a:p>
        </p:txBody>
      </p:sp>
      <p:graphicFrame>
        <p:nvGraphicFramePr>
          <p:cNvPr id="6" name="תרשים 5"/>
          <p:cNvGraphicFramePr>
            <a:graphicFrameLocks/>
          </p:cNvGraphicFramePr>
          <p:nvPr>
            <p:extLst>
              <p:ext uri="{D42A27DB-BD31-4B8C-83A1-F6EECF244321}">
                <p14:modId xmlns:p14="http://schemas.microsoft.com/office/powerpoint/2010/main" val="387401539"/>
              </p:ext>
            </p:extLst>
          </p:nvPr>
        </p:nvGraphicFramePr>
        <p:xfrm>
          <a:off x="2470441" y="1590168"/>
          <a:ext cx="7416824" cy="4104457"/>
        </p:xfrm>
        <a:graphic>
          <a:graphicData uri="http://schemas.openxmlformats.org/drawingml/2006/chart">
            <c:chart xmlns:c="http://schemas.openxmlformats.org/drawingml/2006/chart" xmlns:r="http://schemas.openxmlformats.org/officeDocument/2006/relationships" r:id="rId5"/>
          </a:graphicData>
        </a:graphic>
      </p:graphicFrame>
      <p:sp>
        <p:nvSpPr>
          <p:cNvPr id="3" name="הסבר מלבני מעוגל 2"/>
          <p:cNvSpPr/>
          <p:nvPr/>
        </p:nvSpPr>
        <p:spPr>
          <a:xfrm>
            <a:off x="1559496" y="2060848"/>
            <a:ext cx="1937106" cy="504056"/>
          </a:xfrm>
          <a:prstGeom prst="wedgeRoundRectCallout">
            <a:avLst>
              <a:gd name="adj1" fmla="val 122831"/>
              <a:gd name="adj2" fmla="val -9722"/>
              <a:gd name="adj3" fmla="val 16667"/>
            </a:avLst>
          </a:prstGeom>
          <a:solidFill>
            <a:srgbClr val="EAEAEA"/>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r>
              <a:rPr lang="he-IL" sz="1100" dirty="0">
                <a:solidFill>
                  <a:schemeClr val="tx1">
                    <a:lumMod val="85000"/>
                    <a:lumOff val="15000"/>
                  </a:schemeClr>
                </a:solidFill>
                <a:latin typeface="David" panose="020E0502060401010101" pitchFamily="34" charset="-79"/>
                <a:cs typeface="David" panose="020E0502060401010101" pitchFamily="34" charset="-79"/>
              </a:rPr>
              <a:t>פסילת רישיון נהיגה </a:t>
            </a:r>
          </a:p>
          <a:p>
            <a:pPr algn="ctr"/>
            <a:r>
              <a:rPr lang="he-IL" sz="1100" dirty="0">
                <a:solidFill>
                  <a:schemeClr val="tx1">
                    <a:lumMod val="85000"/>
                    <a:lumOff val="15000"/>
                  </a:schemeClr>
                </a:solidFill>
                <a:latin typeface="David" panose="020E0502060401010101" pitchFamily="34" charset="-79"/>
                <a:cs typeface="David" panose="020E0502060401010101" pitchFamily="34" charset="-79"/>
              </a:rPr>
              <a:t>22</a:t>
            </a:r>
          </a:p>
          <a:p>
            <a:pPr algn="ctr"/>
            <a:r>
              <a:rPr lang="he-IL" sz="1100" dirty="0">
                <a:solidFill>
                  <a:schemeClr val="tx1">
                    <a:lumMod val="85000"/>
                    <a:lumOff val="15000"/>
                  </a:schemeClr>
                </a:solidFill>
                <a:latin typeface="David" panose="020E0502060401010101" pitchFamily="34" charset="-79"/>
                <a:cs typeface="David" panose="020E0502060401010101" pitchFamily="34" charset="-79"/>
              </a:rPr>
              <a:t>4%</a:t>
            </a:r>
          </a:p>
        </p:txBody>
      </p:sp>
      <p:sp>
        <p:nvSpPr>
          <p:cNvPr id="8" name="TextBox 7"/>
          <p:cNvSpPr txBox="1"/>
          <p:nvPr/>
        </p:nvSpPr>
        <p:spPr>
          <a:xfrm>
            <a:off x="3863752" y="5780122"/>
            <a:ext cx="4680520"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סה"כ 571 החלטות</a:t>
            </a:r>
          </a:p>
        </p:txBody>
      </p:sp>
    </p:spTree>
    <p:extLst>
      <p:ext uri="{BB962C8B-B14F-4D97-AF65-F5344CB8AC3E}">
        <p14:creationId xmlns:p14="http://schemas.microsoft.com/office/powerpoint/2010/main" val="3539898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1" y="0"/>
            <a:ext cx="12192001" cy="6858000"/>
          </a:xfrm>
          <a:prstGeom prst="rect">
            <a:avLst/>
          </a:prstGeom>
        </p:spPr>
      </p:pic>
      <p:sp>
        <p:nvSpPr>
          <p:cNvPr id="6" name="מלבן 5"/>
          <p:cNvSpPr/>
          <p:nvPr/>
        </p:nvSpPr>
        <p:spPr>
          <a:xfrm>
            <a:off x="2063552" y="2204864"/>
            <a:ext cx="8460432" cy="1938992"/>
          </a:xfrm>
          <a:prstGeom prst="rect">
            <a:avLst/>
          </a:prstGeom>
        </p:spPr>
        <p:txBody>
          <a:bodyPr wrap="square" anchor="ctr">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60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rPr>
              <a:t>טיפול בבקשות חנינה </a:t>
            </a:r>
          </a:p>
          <a:p>
            <a:pPr algn="ctr">
              <a:defRPr sz="1800" b="1" i="0" u="none" strike="noStrike" kern="1200" baseline="0">
                <a:solidFill>
                  <a:sysClr val="windowText" lastClr="000000"/>
                </a:solidFill>
                <a:latin typeface="David" pitchFamily="34" charset="-79"/>
                <a:ea typeface="+mn-ea"/>
                <a:cs typeface="David" pitchFamily="34" charset="-79"/>
              </a:defRPr>
            </a:pPr>
            <a:r>
              <a:rPr lang="he-IL" sz="60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rPr>
              <a:t>רב שנתי </a:t>
            </a:r>
          </a:p>
        </p:txBody>
      </p:sp>
    </p:spTree>
    <p:extLst>
      <p:ext uri="{BB962C8B-B14F-4D97-AF65-F5344CB8AC3E}">
        <p14:creationId xmlns:p14="http://schemas.microsoft.com/office/powerpoint/2010/main" val="1544856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96689" y="0"/>
            <a:ext cx="12288689" cy="6858000"/>
          </a:xfrm>
          <a:prstGeom prst="rect">
            <a:avLst/>
          </a:prstGeom>
        </p:spPr>
      </p:pic>
      <p:sp>
        <p:nvSpPr>
          <p:cNvPr id="7" name="מלבן 6"/>
          <p:cNvSpPr/>
          <p:nvPr/>
        </p:nvSpPr>
        <p:spPr>
          <a:xfrm>
            <a:off x="4124312" y="1129099"/>
            <a:ext cx="4663456"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בקשות חנינה חדשות שנפתחו</a:t>
            </a:r>
          </a:p>
        </p:txBody>
      </p:sp>
      <p:graphicFrame>
        <p:nvGraphicFramePr>
          <p:cNvPr id="6" name="תרשים 5"/>
          <p:cNvGraphicFramePr>
            <a:graphicFrameLocks/>
          </p:cNvGraphicFramePr>
          <p:nvPr>
            <p:extLst>
              <p:ext uri="{D42A27DB-BD31-4B8C-83A1-F6EECF244321}">
                <p14:modId xmlns:p14="http://schemas.microsoft.com/office/powerpoint/2010/main" val="4098897865"/>
              </p:ext>
            </p:extLst>
          </p:nvPr>
        </p:nvGraphicFramePr>
        <p:xfrm>
          <a:off x="2063552" y="1421487"/>
          <a:ext cx="8784976" cy="459980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13207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1" y="0"/>
            <a:ext cx="12192001" cy="6858000"/>
          </a:xfrm>
          <a:prstGeom prst="rect">
            <a:avLst/>
          </a:prstGeom>
        </p:spPr>
      </p:pic>
      <p:sp>
        <p:nvSpPr>
          <p:cNvPr id="7" name="מלבן 6"/>
          <p:cNvSpPr/>
          <p:nvPr/>
        </p:nvSpPr>
        <p:spPr>
          <a:xfrm>
            <a:off x="4655840" y="1052736"/>
            <a:ext cx="3398686"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dirty="0">
                <a:ln w="18000">
                  <a:solidFill>
                    <a:schemeClr val="bg2">
                      <a:lumMod val="25000"/>
                    </a:schemeClr>
                  </a:solidFill>
                  <a:prstDash val="solid"/>
                  <a:miter lim="800000"/>
                </a:ln>
                <a:solidFill>
                  <a:srgbClr val="0070C0"/>
                </a:solidFill>
                <a:latin typeface="David" pitchFamily="34" charset="-79"/>
                <a:cs typeface="David" pitchFamily="34" charset="-79"/>
              </a:rPr>
              <a:t>פניות בכתב שנתקבלו</a:t>
            </a:r>
            <a:endParaRPr lang="he-IL" sz="3200" b="1" dirty="0">
              <a:ln w="18000">
                <a:solidFill>
                  <a:schemeClr val="bg2">
                    <a:lumMod val="25000"/>
                  </a:schemeClr>
                </a:solidFill>
                <a:prstDash val="solid"/>
                <a:miter lim="800000"/>
              </a:ln>
              <a:solidFill>
                <a:srgbClr val="0070C0"/>
              </a:solidFill>
              <a:latin typeface="David" pitchFamily="34" charset="-79"/>
              <a:cs typeface="David" pitchFamily="34" charset="-79"/>
            </a:endParaRPr>
          </a:p>
        </p:txBody>
      </p:sp>
      <p:graphicFrame>
        <p:nvGraphicFramePr>
          <p:cNvPr id="6" name="תרשים 5"/>
          <p:cNvGraphicFramePr>
            <a:graphicFrameLocks/>
          </p:cNvGraphicFramePr>
          <p:nvPr>
            <p:extLst>
              <p:ext uri="{D42A27DB-BD31-4B8C-83A1-F6EECF244321}">
                <p14:modId xmlns:p14="http://schemas.microsoft.com/office/powerpoint/2010/main" val="1134502025"/>
              </p:ext>
            </p:extLst>
          </p:nvPr>
        </p:nvGraphicFramePr>
        <p:xfrm>
          <a:off x="2135560" y="980728"/>
          <a:ext cx="10441160" cy="50405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תרשים 8"/>
          <p:cNvGraphicFramePr>
            <a:graphicFrameLocks/>
          </p:cNvGraphicFramePr>
          <p:nvPr>
            <p:extLst>
              <p:ext uri="{D42A27DB-BD31-4B8C-83A1-F6EECF244321}">
                <p14:modId xmlns:p14="http://schemas.microsoft.com/office/powerpoint/2010/main" val="3649473057"/>
              </p:ext>
            </p:extLst>
          </p:nvPr>
        </p:nvGraphicFramePr>
        <p:xfrm>
          <a:off x="1127448" y="1565503"/>
          <a:ext cx="11064552" cy="423976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29404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1" y="1"/>
            <a:ext cx="12192001" cy="6858000"/>
          </a:xfrm>
          <a:prstGeom prst="rect">
            <a:avLst/>
          </a:prstGeom>
        </p:spPr>
      </p:pic>
      <p:sp>
        <p:nvSpPr>
          <p:cNvPr id="7" name="מלבן 6"/>
          <p:cNvSpPr/>
          <p:nvPr/>
        </p:nvSpPr>
        <p:spPr>
          <a:xfrm>
            <a:off x="1559496" y="986045"/>
            <a:ext cx="8739583" cy="553998"/>
          </a:xfrm>
          <a:prstGeom prst="rect">
            <a:avLst/>
          </a:prstGeom>
        </p:spPr>
        <p:txBody>
          <a:bodyPr wrap="squar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000" b="1" dirty="0">
                <a:ln w="18000">
                  <a:solidFill>
                    <a:schemeClr val="bg2">
                      <a:lumMod val="25000"/>
                    </a:schemeClr>
                  </a:solidFill>
                  <a:prstDash val="solid"/>
                  <a:miter lim="800000"/>
                </a:ln>
                <a:solidFill>
                  <a:srgbClr val="0070C0"/>
                </a:solidFill>
                <a:latin typeface="David" pitchFamily="34" charset="-79"/>
                <a:cs typeface="David" pitchFamily="34" charset="-79"/>
              </a:rPr>
              <a:t>בקשות חנינה רב שנתי – לפי סוג בקשה</a:t>
            </a:r>
          </a:p>
        </p:txBody>
      </p:sp>
      <p:graphicFrame>
        <p:nvGraphicFramePr>
          <p:cNvPr id="6" name="תרשים 5"/>
          <p:cNvGraphicFramePr>
            <a:graphicFrameLocks/>
          </p:cNvGraphicFramePr>
          <p:nvPr>
            <p:extLst>
              <p:ext uri="{D42A27DB-BD31-4B8C-83A1-F6EECF244321}">
                <p14:modId xmlns:p14="http://schemas.microsoft.com/office/powerpoint/2010/main" val="1795819922"/>
              </p:ext>
            </p:extLst>
          </p:nvPr>
        </p:nvGraphicFramePr>
        <p:xfrm>
          <a:off x="695400" y="1462718"/>
          <a:ext cx="11305256" cy="491861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24321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1" y="0"/>
            <a:ext cx="12192001" cy="6858000"/>
          </a:xfrm>
          <a:prstGeom prst="rect">
            <a:avLst/>
          </a:prstGeom>
        </p:spPr>
      </p:pic>
      <p:sp>
        <p:nvSpPr>
          <p:cNvPr id="7" name="מלבן 6"/>
          <p:cNvSpPr/>
          <p:nvPr/>
        </p:nvSpPr>
        <p:spPr>
          <a:xfrm>
            <a:off x="4799856" y="1188041"/>
            <a:ext cx="3094116"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החלטות – רב שנתי</a:t>
            </a:r>
          </a:p>
        </p:txBody>
      </p:sp>
      <p:graphicFrame>
        <p:nvGraphicFramePr>
          <p:cNvPr id="12" name="תרשים 11"/>
          <p:cNvGraphicFramePr>
            <a:graphicFrameLocks/>
          </p:cNvGraphicFramePr>
          <p:nvPr>
            <p:extLst>
              <p:ext uri="{D42A27DB-BD31-4B8C-83A1-F6EECF244321}">
                <p14:modId xmlns:p14="http://schemas.microsoft.com/office/powerpoint/2010/main" val="119627332"/>
              </p:ext>
            </p:extLst>
          </p:nvPr>
        </p:nvGraphicFramePr>
        <p:xfrm>
          <a:off x="1127448" y="1772816"/>
          <a:ext cx="11064552" cy="46114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35010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13544" y="1"/>
            <a:ext cx="12205544" cy="6858000"/>
          </a:xfrm>
          <a:prstGeom prst="rect">
            <a:avLst/>
          </a:prstGeom>
        </p:spPr>
      </p:pic>
      <p:sp>
        <p:nvSpPr>
          <p:cNvPr id="7" name="מלבן 6"/>
          <p:cNvSpPr/>
          <p:nvPr/>
        </p:nvSpPr>
        <p:spPr>
          <a:xfrm>
            <a:off x="4764967" y="1041078"/>
            <a:ext cx="3094116"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החלטות – רב שנתי</a:t>
            </a:r>
          </a:p>
        </p:txBody>
      </p:sp>
      <p:graphicFrame>
        <p:nvGraphicFramePr>
          <p:cNvPr id="5" name="תרשים 4"/>
          <p:cNvGraphicFramePr>
            <a:graphicFrameLocks/>
          </p:cNvGraphicFramePr>
          <p:nvPr>
            <p:extLst>
              <p:ext uri="{D42A27DB-BD31-4B8C-83A1-F6EECF244321}">
                <p14:modId xmlns:p14="http://schemas.microsoft.com/office/powerpoint/2010/main" val="1943473140"/>
              </p:ext>
            </p:extLst>
          </p:nvPr>
        </p:nvGraphicFramePr>
        <p:xfrm>
          <a:off x="1775520" y="1041078"/>
          <a:ext cx="7920880" cy="5679921"/>
        </p:xfrm>
        <a:graphic>
          <a:graphicData uri="http://schemas.openxmlformats.org/drawingml/2006/chart">
            <c:chart xmlns:c="http://schemas.openxmlformats.org/drawingml/2006/chart" xmlns:r="http://schemas.openxmlformats.org/officeDocument/2006/relationships" r:id="rId4"/>
          </a:graphicData>
        </a:graphic>
      </p:graphicFrame>
      <p:sp>
        <p:nvSpPr>
          <p:cNvPr id="3" name="מלבן 2"/>
          <p:cNvSpPr/>
          <p:nvPr/>
        </p:nvSpPr>
        <p:spPr>
          <a:xfrm>
            <a:off x="7176120" y="4941168"/>
            <a:ext cx="493790" cy="261610"/>
          </a:xfrm>
          <a:prstGeom prst="rect">
            <a:avLst/>
          </a:prstGeom>
        </p:spPr>
        <p:txBody>
          <a:bodyPr wrap="square">
            <a:spAutoFit/>
          </a:bodyPr>
          <a:lstStyle/>
          <a:p>
            <a:r>
              <a:rPr lang="he-IL" sz="1100" dirty="0">
                <a:ln>
                  <a:solidFill>
                    <a:schemeClr val="bg1"/>
                  </a:solidFill>
                </a:ln>
                <a:solidFill>
                  <a:schemeClr val="bg1"/>
                </a:solidFill>
              </a:rPr>
              <a:t>30%</a:t>
            </a:r>
            <a:endParaRPr lang="he-IL"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037141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0" y="0"/>
            <a:ext cx="12192000" cy="6858000"/>
          </a:xfrm>
          <a:prstGeom prst="rect">
            <a:avLst/>
          </a:prstGeom>
        </p:spPr>
      </p:pic>
      <p:sp>
        <p:nvSpPr>
          <p:cNvPr id="7" name="מלבן 6"/>
          <p:cNvSpPr/>
          <p:nvPr/>
        </p:nvSpPr>
        <p:spPr>
          <a:xfrm>
            <a:off x="2639616" y="1124744"/>
            <a:ext cx="6279283" cy="553998"/>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000" b="1" dirty="0">
                <a:ln w="18000">
                  <a:solidFill>
                    <a:schemeClr val="bg2">
                      <a:lumMod val="25000"/>
                    </a:schemeClr>
                  </a:solidFill>
                  <a:prstDash val="solid"/>
                  <a:miter lim="800000"/>
                </a:ln>
                <a:solidFill>
                  <a:srgbClr val="0070C0"/>
                </a:solidFill>
                <a:latin typeface="David" pitchFamily="34" charset="-79"/>
                <a:cs typeface="David" pitchFamily="34" charset="-79"/>
              </a:rPr>
              <a:t>החלטות חיוביות  רב שנתי – לפי סוג בקשה</a:t>
            </a:r>
          </a:p>
        </p:txBody>
      </p:sp>
      <p:graphicFrame>
        <p:nvGraphicFramePr>
          <p:cNvPr id="8" name="תרשים 7"/>
          <p:cNvGraphicFramePr>
            <a:graphicFrameLocks/>
          </p:cNvGraphicFramePr>
          <p:nvPr>
            <p:extLst>
              <p:ext uri="{D42A27DB-BD31-4B8C-83A1-F6EECF244321}">
                <p14:modId xmlns:p14="http://schemas.microsoft.com/office/powerpoint/2010/main" val="3994649666"/>
              </p:ext>
            </p:extLst>
          </p:nvPr>
        </p:nvGraphicFramePr>
        <p:xfrm>
          <a:off x="1667507" y="1201107"/>
          <a:ext cx="7992888" cy="52565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75856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9848" y="-22324"/>
            <a:ext cx="12201848" cy="6880324"/>
          </a:xfrm>
          <a:prstGeom prst="rect">
            <a:avLst/>
          </a:prstGeom>
        </p:spPr>
      </p:pic>
      <p:sp>
        <p:nvSpPr>
          <p:cNvPr id="2" name="TextBox 1"/>
          <p:cNvSpPr txBox="1"/>
          <p:nvPr/>
        </p:nvSpPr>
        <p:spPr>
          <a:xfrm>
            <a:off x="911424" y="1709519"/>
            <a:ext cx="9937104" cy="5109091"/>
          </a:xfrm>
          <a:prstGeom prst="rect">
            <a:avLst/>
          </a:prstGeom>
          <a:noFill/>
        </p:spPr>
        <p:txBody>
          <a:bodyPr wrap="square" rtlCol="1">
            <a:spAutoFit/>
          </a:bodyPr>
          <a:lstStyle/>
          <a:p>
            <a:pPr marL="285750" indent="-285750" algn="just">
              <a:buFont typeface="Arial" panose="020B0604020202020204" pitchFamily="34" charset="0"/>
              <a:buChar char="•"/>
            </a:pPr>
            <a:r>
              <a:rPr lang="he-IL" dirty="0">
                <a:solidFill>
                  <a:schemeClr val="accent2">
                    <a:lumMod val="50000"/>
                  </a:schemeClr>
                </a:solidFill>
                <a:latin typeface="David" panose="020E0502060401010101" pitchFamily="34" charset="-79"/>
                <a:cs typeface="David" panose="020E0502060401010101" pitchFamily="34" charset="-79"/>
              </a:rPr>
              <a:t>בשנת 2024 חלה עליה של 23% בכמות בקשות החנינה החדשות שנפתחו ועליה של 5.5% בכמות הפניות הכלליות המתקבלות במחלקת חנינות, בהשוואה לשנת 2023. (לא כולל השיחות הטלפוניות הרבות המתקבלות מידי יום).</a:t>
            </a:r>
          </a:p>
          <a:p>
            <a:pPr algn="just"/>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dirty="0">
                <a:solidFill>
                  <a:schemeClr val="accent2">
                    <a:lumMod val="50000"/>
                  </a:schemeClr>
                </a:solidFill>
                <a:latin typeface="David" panose="020E0502060401010101" pitchFamily="34" charset="-79"/>
                <a:cs typeface="David" panose="020E0502060401010101" pitchFamily="34" charset="-79"/>
              </a:rPr>
              <a:t>בשנת 2024 הוגשו פי 2.4 בקשות להקלה בקנסות, בהשוואה לתקופה המקבילה אשתקד.</a:t>
            </a:r>
          </a:p>
          <a:p>
            <a:pPr marL="285750" indent="-285750" algn="just">
              <a:buFont typeface="Arial" panose="020B0604020202020204" pitchFamily="34" charset="0"/>
              <a:buChar char="•"/>
            </a:pP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dirty="0" smtClean="0">
                <a:solidFill>
                  <a:schemeClr val="accent2">
                    <a:lumMod val="50000"/>
                  </a:schemeClr>
                </a:solidFill>
                <a:latin typeface="David" panose="020E0502060401010101" pitchFamily="34" charset="-79"/>
                <a:cs typeface="David" panose="020E0502060401010101" pitchFamily="34" charset="-79"/>
              </a:rPr>
              <a:t>בשנת 2024 </a:t>
            </a:r>
            <a:r>
              <a:rPr lang="he-IL" dirty="0">
                <a:solidFill>
                  <a:schemeClr val="accent2">
                    <a:lumMod val="50000"/>
                  </a:schemeClr>
                </a:solidFill>
                <a:latin typeface="David" panose="020E0502060401010101" pitchFamily="34" charset="-79"/>
                <a:cs typeface="David" panose="020E0502060401010101" pitchFamily="34" charset="-79"/>
              </a:rPr>
              <a:t>חלה עליה של 19% בבקשות לקיצור תקופות רישום פלילי, ביחס </a:t>
            </a:r>
            <a:r>
              <a:rPr lang="he-IL" dirty="0" smtClean="0">
                <a:solidFill>
                  <a:schemeClr val="accent2">
                    <a:lumMod val="50000"/>
                  </a:schemeClr>
                </a:solidFill>
                <a:latin typeface="David" panose="020E0502060401010101" pitchFamily="34" charset="-79"/>
                <a:cs typeface="David" panose="020E0502060401010101" pitchFamily="34" charset="-79"/>
              </a:rPr>
              <a:t>לשנת 2023, חלק מן </a:t>
            </a:r>
            <a:r>
              <a:rPr lang="he-IL" dirty="0" err="1" smtClean="0">
                <a:solidFill>
                  <a:schemeClr val="accent2">
                    <a:lumMod val="50000"/>
                  </a:schemeClr>
                </a:solidFill>
                <a:latin typeface="David" panose="020E0502060401010101" pitchFamily="34" charset="-79"/>
                <a:cs typeface="David" panose="020E0502060401010101" pitchFamily="34" charset="-79"/>
              </a:rPr>
              <a:t>העליה</a:t>
            </a:r>
            <a:r>
              <a:rPr lang="he-IL" dirty="0" smtClean="0">
                <a:solidFill>
                  <a:schemeClr val="accent2">
                    <a:lumMod val="50000"/>
                  </a:schemeClr>
                </a:solidFill>
                <a:latin typeface="David" panose="020E0502060401010101" pitchFamily="34" charset="-79"/>
                <a:cs typeface="David" panose="020E0502060401010101" pitchFamily="34" charset="-79"/>
              </a:rPr>
              <a:t> נובעת כתוצאה </a:t>
            </a:r>
            <a:r>
              <a:rPr lang="he-IL" dirty="0" err="1" smtClean="0">
                <a:solidFill>
                  <a:schemeClr val="accent2">
                    <a:lumMod val="50000"/>
                  </a:schemeClr>
                </a:solidFill>
                <a:latin typeface="David" panose="020E0502060401010101" pitchFamily="34" charset="-79"/>
                <a:cs typeface="David" panose="020E0502060401010101" pitchFamily="34" charset="-79"/>
              </a:rPr>
              <a:t>ממתווי</a:t>
            </a:r>
            <a:r>
              <a:rPr lang="he-IL" dirty="0" smtClean="0">
                <a:solidFill>
                  <a:schemeClr val="accent2">
                    <a:lumMod val="50000"/>
                  </a:schemeClr>
                </a:solidFill>
                <a:latin typeface="David" panose="020E0502060401010101" pitchFamily="34" charset="-79"/>
                <a:cs typeface="David" panose="020E0502060401010101" pitchFamily="34" charset="-79"/>
              </a:rPr>
              <a:t> הנשיא השונים למחיקת רישום פלילי. </a:t>
            </a:r>
            <a:r>
              <a:rPr lang="he-IL" dirty="0">
                <a:solidFill>
                  <a:schemeClr val="accent2">
                    <a:lumMod val="50000"/>
                  </a:schemeClr>
                </a:solidFill>
                <a:latin typeface="David" panose="020E0502060401010101" pitchFamily="34" charset="-79"/>
                <a:cs typeface="David" panose="020E0502060401010101" pitchFamily="34" charset="-79"/>
              </a:rPr>
              <a:t>50% מבקשות החנינה שנפתחו השנה הינן בקשות למחיקת רישום פלילי, מגמה שנמשכת מהשנה הקודמת.</a:t>
            </a:r>
          </a:p>
          <a:p>
            <a:pPr marL="285750" indent="-285750" algn="just">
              <a:buFont typeface="Arial" panose="020B0604020202020204" pitchFamily="34" charset="0"/>
              <a:buChar char="•"/>
            </a:pP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b="1" dirty="0">
                <a:solidFill>
                  <a:schemeClr val="accent2">
                    <a:lumMod val="50000"/>
                  </a:schemeClr>
                </a:solidFill>
                <a:latin typeface="David" panose="020E0502060401010101" pitchFamily="34" charset="-79"/>
                <a:cs typeface="David" panose="020E0502060401010101" pitchFamily="34" charset="-79"/>
              </a:rPr>
              <a:t>החלטות נשיא </a:t>
            </a:r>
            <a:r>
              <a:rPr lang="he-IL" dirty="0">
                <a:solidFill>
                  <a:schemeClr val="accent2">
                    <a:lumMod val="50000"/>
                  </a:schemeClr>
                </a:solidFill>
                <a:latin typeface="David" panose="020E0502060401010101" pitchFamily="34" charset="-79"/>
                <a:cs typeface="David" panose="020E0502060401010101" pitchFamily="34" charset="-79"/>
              </a:rPr>
              <a:t>–עליה של 45% בכמות ההחלטות שניתנו ע"י הנשיא במהלך שנת 2024.</a:t>
            </a:r>
          </a:p>
          <a:p>
            <a:pPr marL="285750" indent="-285750" algn="just">
              <a:buFont typeface="Arial" panose="020B0604020202020204" pitchFamily="34" charset="0"/>
              <a:buChar char="•"/>
            </a:pP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dirty="0">
                <a:solidFill>
                  <a:schemeClr val="accent2">
                    <a:lumMod val="50000"/>
                  </a:schemeClr>
                </a:solidFill>
                <a:latin typeface="David" panose="020E0502060401010101" pitchFamily="34" charset="-79"/>
                <a:cs typeface="David" panose="020E0502060401010101" pitchFamily="34" charset="-79"/>
              </a:rPr>
              <a:t>37% החלטות חיוביות לעומת 63% שליליות, נתון דומה לזה מהשנה שחלפה, מתוך סך החלטות החנינה.</a:t>
            </a:r>
          </a:p>
          <a:p>
            <a:pPr marL="285750" indent="-285750" algn="just">
              <a:buFont typeface="Arial" panose="020B0604020202020204" pitchFamily="34" charset="0"/>
              <a:buChar char="•"/>
            </a:pP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dirty="0">
                <a:solidFill>
                  <a:schemeClr val="accent2">
                    <a:lumMod val="50000"/>
                  </a:schemeClr>
                </a:solidFill>
                <a:latin typeface="David" panose="020E0502060401010101" pitchFamily="34" charset="-79"/>
                <a:cs typeface="David" panose="020E0502060401010101" pitchFamily="34" charset="-79"/>
              </a:rPr>
              <a:t>החלטות לקיצור תקופות רישום פלילי – עליה של כ-22% בכמות ההחלטות החיוביות</a:t>
            </a:r>
            <a:r>
              <a:rPr lang="he-IL" dirty="0" smtClean="0">
                <a:solidFill>
                  <a:schemeClr val="accent2">
                    <a:lumMod val="50000"/>
                  </a:schemeClr>
                </a:solidFill>
                <a:latin typeface="David" panose="020E0502060401010101" pitchFamily="34" charset="-79"/>
                <a:cs typeface="David" panose="020E0502060401010101" pitchFamily="34" charset="-79"/>
              </a:rPr>
              <a:t>. בין ההחלטות היו קיצורי תקופות רישום לנרצחים, חטופים או בני משפחותיהם.</a:t>
            </a: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endParaRPr lang="he-IL" sz="2000" dirty="0">
              <a:solidFill>
                <a:schemeClr val="accent2">
                  <a:lumMod val="50000"/>
                </a:schemeClr>
              </a:solidFill>
              <a:latin typeface="David" panose="020E0502060401010101" pitchFamily="34" charset="-79"/>
              <a:cs typeface="David" panose="020E0502060401010101" pitchFamily="34" charset="-79"/>
            </a:endParaRPr>
          </a:p>
        </p:txBody>
      </p:sp>
      <p:sp>
        <p:nvSpPr>
          <p:cNvPr id="6" name="TextBox 5"/>
          <p:cNvSpPr txBox="1"/>
          <p:nvPr/>
        </p:nvSpPr>
        <p:spPr>
          <a:xfrm>
            <a:off x="3858828" y="1124744"/>
            <a:ext cx="4464496"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מגמות - 2024</a:t>
            </a:r>
          </a:p>
        </p:txBody>
      </p:sp>
    </p:spTree>
    <p:extLst>
      <p:ext uri="{BB962C8B-B14F-4D97-AF65-F5344CB8AC3E}">
        <p14:creationId xmlns:p14="http://schemas.microsoft.com/office/powerpoint/2010/main" val="114624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868" y="22200"/>
            <a:ext cx="12192868" cy="6835800"/>
          </a:xfrm>
          <a:prstGeom prst="rect">
            <a:avLst/>
          </a:prstGeom>
        </p:spPr>
      </p:pic>
      <p:sp>
        <p:nvSpPr>
          <p:cNvPr id="2" name="TextBox 1"/>
          <p:cNvSpPr txBox="1"/>
          <p:nvPr/>
        </p:nvSpPr>
        <p:spPr>
          <a:xfrm>
            <a:off x="983432" y="1988840"/>
            <a:ext cx="9937104" cy="3170099"/>
          </a:xfrm>
          <a:prstGeom prst="rect">
            <a:avLst/>
          </a:prstGeom>
          <a:noFill/>
        </p:spPr>
        <p:txBody>
          <a:bodyPr wrap="square" rtlCol="1">
            <a:spAutoFit/>
          </a:bodyPr>
          <a:lstStyle/>
          <a:p>
            <a:pPr marL="285750" indent="-285750" algn="just">
              <a:buFont typeface="Arial" panose="020B0604020202020204" pitchFamily="34" charset="0"/>
              <a:buChar char="•"/>
            </a:pPr>
            <a:r>
              <a:rPr lang="he-IL" dirty="0">
                <a:solidFill>
                  <a:schemeClr val="accent2">
                    <a:lumMod val="50000"/>
                  </a:schemeClr>
                </a:solidFill>
                <a:latin typeface="David" panose="020E0502060401010101" pitchFamily="34" charset="-79"/>
                <a:cs typeface="David" panose="020E0502060401010101" pitchFamily="34" charset="-79"/>
              </a:rPr>
              <a:t>בקשות להקלה בעונשי קנס – ניתנו במהלך השנה פי 3.2 החלטות חיוביות בהשוואה לשנה קודמת. מעל 50% מהן במסגרת המתווה המיוחד להקלה בקנסות</a:t>
            </a:r>
            <a:r>
              <a:rPr lang="he-IL" dirty="0" smtClean="0">
                <a:solidFill>
                  <a:schemeClr val="accent2">
                    <a:lumMod val="50000"/>
                  </a:schemeClr>
                </a:solidFill>
                <a:latin typeface="David" panose="020E0502060401010101" pitchFamily="34" charset="-79"/>
                <a:cs typeface="David" panose="020E0502060401010101" pitchFamily="34" charset="-79"/>
              </a:rPr>
              <a:t>.</a:t>
            </a:r>
          </a:p>
          <a:p>
            <a:pPr marL="285750" indent="-285750" algn="just">
              <a:buFont typeface="Arial" panose="020B0604020202020204" pitchFamily="34" charset="0"/>
              <a:buChar char="•"/>
            </a:pPr>
            <a:endParaRPr lang="he-IL" dirty="0" smtClean="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dirty="0" smtClean="0">
                <a:solidFill>
                  <a:schemeClr val="accent2">
                    <a:lumMod val="50000"/>
                  </a:schemeClr>
                </a:solidFill>
                <a:latin typeface="David" panose="020E0502060401010101" pitchFamily="34" charset="-79"/>
                <a:cs typeface="David" panose="020E0502060401010101" pitchFamily="34" charset="-79"/>
              </a:rPr>
              <a:t>החלטות </a:t>
            </a:r>
            <a:r>
              <a:rPr lang="he-IL" dirty="0">
                <a:solidFill>
                  <a:schemeClr val="accent2">
                    <a:lumMod val="50000"/>
                  </a:schemeClr>
                </a:solidFill>
                <a:latin typeface="David" panose="020E0502060401010101" pitchFamily="34" charset="-79"/>
                <a:cs typeface="David" panose="020E0502060401010101" pitchFamily="34" charset="-79"/>
              </a:rPr>
              <a:t>בנושא קנסות – 89% מהחלטות הנשיא להקלה בקנסות נענו בחיוב, לעומת 68% אשתקד.</a:t>
            </a:r>
            <a:r>
              <a:rPr lang="en-US" dirty="0">
                <a:solidFill>
                  <a:schemeClr val="accent2">
                    <a:lumMod val="50000"/>
                  </a:schemeClr>
                </a:solidFill>
                <a:latin typeface="David" panose="020E0502060401010101" pitchFamily="34" charset="-79"/>
                <a:cs typeface="David" panose="020E0502060401010101" pitchFamily="34" charset="-79"/>
              </a:rPr>
              <a:t/>
            </a:r>
            <a:br>
              <a:rPr lang="en-US" dirty="0">
                <a:solidFill>
                  <a:schemeClr val="accent2">
                    <a:lumMod val="50000"/>
                  </a:schemeClr>
                </a:solidFill>
                <a:latin typeface="David" panose="020E0502060401010101" pitchFamily="34" charset="-79"/>
                <a:cs typeface="David" panose="020E0502060401010101" pitchFamily="34" charset="-79"/>
              </a:rPr>
            </a:b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buFont typeface="Arial" panose="020B0604020202020204" pitchFamily="34" charset="0"/>
              <a:buChar char="•"/>
            </a:pPr>
            <a:r>
              <a:rPr lang="he-IL" dirty="0" smtClean="0">
                <a:solidFill>
                  <a:schemeClr val="accent2">
                    <a:lumMod val="50000"/>
                  </a:schemeClr>
                </a:solidFill>
                <a:latin typeface="David" panose="020E0502060401010101" pitchFamily="34" charset="-79"/>
                <a:cs typeface="David" panose="020E0502060401010101" pitchFamily="34" charset="-79"/>
              </a:rPr>
              <a:t>בהתאם </a:t>
            </a:r>
            <a:r>
              <a:rPr lang="he-IL" dirty="0">
                <a:solidFill>
                  <a:schemeClr val="accent2">
                    <a:lumMod val="50000"/>
                  </a:schemeClr>
                </a:solidFill>
                <a:latin typeface="David" panose="020E0502060401010101" pitchFamily="34" charset="-79"/>
                <a:cs typeface="David" panose="020E0502060401010101" pitchFamily="34" charset="-79"/>
              </a:rPr>
              <a:t>למדיניות נשיא המדינה ובניסיון לסייע ולהקל על האוכלוסיות השונות בהתאם לצרכיהן, צוות בית הנשיא עובד בשיתוף פעולה מלא עם משרד המשפטים וכלל גורמי השיקום הרלוונטיים, במטרה למצוא פתרון לבעיות של פונים ולהתאים להם, על פי הצורך, תכניות שיקום או ליווי בקהילה. </a:t>
            </a:r>
            <a:endParaRPr lang="en-US"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endParaRPr lang="he-IL" dirty="0">
              <a:solidFill>
                <a:schemeClr val="accent2">
                  <a:lumMod val="50000"/>
                </a:schemeClr>
              </a:solidFill>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endParaRPr lang="he-IL" sz="2000" dirty="0">
              <a:solidFill>
                <a:schemeClr val="accent2">
                  <a:lumMod val="50000"/>
                </a:schemeClr>
              </a:solidFill>
              <a:latin typeface="David" panose="020E0502060401010101" pitchFamily="34" charset="-79"/>
              <a:cs typeface="David" panose="020E0502060401010101" pitchFamily="34" charset="-79"/>
            </a:endParaRPr>
          </a:p>
        </p:txBody>
      </p:sp>
      <p:sp>
        <p:nvSpPr>
          <p:cNvPr id="6" name="TextBox 5"/>
          <p:cNvSpPr txBox="1"/>
          <p:nvPr/>
        </p:nvSpPr>
        <p:spPr>
          <a:xfrm>
            <a:off x="3862055" y="1268760"/>
            <a:ext cx="4464496"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מגמות - 2024</a:t>
            </a:r>
          </a:p>
        </p:txBody>
      </p:sp>
    </p:spTree>
    <p:extLst>
      <p:ext uri="{BB962C8B-B14F-4D97-AF65-F5344CB8AC3E}">
        <p14:creationId xmlns:p14="http://schemas.microsoft.com/office/powerpoint/2010/main" val="3731323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0" y="-8792"/>
            <a:ext cx="12192000" cy="7029400"/>
          </a:xfrm>
          <a:prstGeom prst="rect">
            <a:avLst/>
          </a:prstGeom>
        </p:spPr>
      </p:pic>
      <p:sp>
        <p:nvSpPr>
          <p:cNvPr id="6" name="מלבן 5"/>
          <p:cNvSpPr/>
          <p:nvPr/>
        </p:nvSpPr>
        <p:spPr>
          <a:xfrm>
            <a:off x="1865784" y="2276872"/>
            <a:ext cx="8460432" cy="1938992"/>
          </a:xfrm>
          <a:prstGeom prst="rect">
            <a:avLst/>
          </a:prstGeom>
        </p:spPr>
        <p:txBody>
          <a:bodyPr wrap="square" anchor="ctr">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60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rPr>
              <a:t>טיפול בבקשות חנינה </a:t>
            </a:r>
          </a:p>
          <a:p>
            <a:pPr algn="ctr">
              <a:defRPr sz="1800" b="1" i="0" u="none" strike="noStrike" kern="1200" baseline="0">
                <a:solidFill>
                  <a:sysClr val="windowText" lastClr="000000"/>
                </a:solidFill>
                <a:latin typeface="David" pitchFamily="34" charset="-79"/>
                <a:ea typeface="+mn-ea"/>
                <a:cs typeface="David" pitchFamily="34" charset="-79"/>
              </a:defRPr>
            </a:pPr>
            <a:r>
              <a:rPr lang="he-IL" sz="60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rPr>
              <a:t>שנת 2024</a:t>
            </a:r>
          </a:p>
        </p:txBody>
      </p:sp>
    </p:spTree>
    <p:extLst>
      <p:ext uri="{BB962C8B-B14F-4D97-AF65-F5344CB8AC3E}">
        <p14:creationId xmlns:p14="http://schemas.microsoft.com/office/powerpoint/2010/main" val="42486383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28228" y="0"/>
            <a:ext cx="12220228" cy="6858000"/>
          </a:xfrm>
          <a:prstGeom prst="rect">
            <a:avLst/>
          </a:prstGeom>
        </p:spPr>
      </p:pic>
      <p:sp>
        <p:nvSpPr>
          <p:cNvPr id="3" name="מלבן 2"/>
          <p:cNvSpPr/>
          <p:nvPr/>
        </p:nvSpPr>
        <p:spPr>
          <a:xfrm>
            <a:off x="1534126" y="2323038"/>
            <a:ext cx="8460432" cy="1754326"/>
          </a:xfrm>
          <a:prstGeom prst="rect">
            <a:avLst/>
          </a:prstGeom>
        </p:spPr>
        <p:txBody>
          <a:bodyPr wrap="square" anchor="ctr">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54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rPr>
              <a:t>החלטות חיוביות בבקשות חנינה </a:t>
            </a:r>
          </a:p>
          <a:p>
            <a:pPr algn="ctr">
              <a:defRPr sz="1800" b="1" i="0" u="none" strike="noStrike" kern="1200" baseline="0">
                <a:solidFill>
                  <a:sysClr val="windowText" lastClr="000000"/>
                </a:solidFill>
                <a:latin typeface="David" pitchFamily="34" charset="-79"/>
                <a:ea typeface="+mn-ea"/>
                <a:cs typeface="David" pitchFamily="34" charset="-79"/>
              </a:defRPr>
            </a:pPr>
            <a:r>
              <a:rPr lang="he-IL" sz="5400" b="1" dirty="0">
                <a:ln w="18000">
                  <a:solidFill>
                    <a:schemeClr val="bg2">
                      <a:lumMod val="25000"/>
                    </a:schemeClr>
                  </a:solidFill>
                  <a:prstDash val="solid"/>
                  <a:miter lim="800000"/>
                </a:ln>
                <a:solidFill>
                  <a:srgbClr val="0070C0"/>
                </a:solidFill>
                <a:effectLst>
                  <a:outerShdw blurRad="25500" dist="23000" dir="7020000" algn="tl">
                    <a:srgbClr val="000000">
                      <a:alpha val="50000"/>
                    </a:srgbClr>
                  </a:outerShdw>
                </a:effectLst>
              </a:rPr>
              <a:t>מאפיינים 2024</a:t>
            </a:r>
          </a:p>
        </p:txBody>
      </p:sp>
    </p:spTree>
    <p:extLst>
      <p:ext uri="{BB962C8B-B14F-4D97-AF65-F5344CB8AC3E}">
        <p14:creationId xmlns:p14="http://schemas.microsoft.com/office/powerpoint/2010/main" val="597798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1" y="0"/>
            <a:ext cx="12165724" cy="6857999"/>
          </a:xfrm>
          <a:prstGeom prst="rect">
            <a:avLst/>
          </a:prstGeom>
        </p:spPr>
      </p:pic>
      <p:sp>
        <p:nvSpPr>
          <p:cNvPr id="3" name="מלבן 2"/>
          <p:cNvSpPr/>
          <p:nvPr/>
        </p:nvSpPr>
        <p:spPr>
          <a:xfrm>
            <a:off x="-168696" y="1628800"/>
            <a:ext cx="11809312" cy="1477328"/>
          </a:xfrm>
          <a:prstGeom prst="rect">
            <a:avLst/>
          </a:prstGeom>
        </p:spPr>
        <p:txBody>
          <a:bodyPr wrap="square">
            <a:spAutoFit/>
          </a:bodyPr>
          <a:lstStyle/>
          <a:p>
            <a:pPr marL="285750" lvl="0" indent="-285750">
              <a:buFont typeface="Arial" panose="020B0604020202020204" pitchFamily="34" charset="0"/>
              <a:buChar char="•"/>
            </a:pPr>
            <a:r>
              <a:rPr lang="he-IL" dirty="0">
                <a:latin typeface="David" panose="020E0502060401010101" pitchFamily="34" charset="-79"/>
                <a:cs typeface="David" panose="020E0502060401010101" pitchFamily="34" charset="-79"/>
              </a:rPr>
              <a:t>14 החלטות להקלה בעונש מאסר בפועל או להקלה בעונש של עבודות שירות בעקבות שינוי נסיבות אישיות; משפחתיות; רפואיות משמעותיות. כמו כן, ניתן דגש לשיקום הנדון.</a:t>
            </a:r>
          </a:p>
          <a:p>
            <a:pPr marL="285750" lvl="0" indent="-285750">
              <a:buFont typeface="Arial" panose="020B0604020202020204" pitchFamily="34" charset="0"/>
              <a:buChar char="•"/>
            </a:pPr>
            <a:r>
              <a:rPr lang="he-IL" dirty="0">
                <a:latin typeface="David" panose="020E0502060401010101" pitchFamily="34" charset="-79"/>
                <a:cs typeface="David" panose="020E0502060401010101" pitchFamily="34" charset="-79"/>
              </a:rPr>
              <a:t>4 החלטות במסגרת מתווה הנשיא לכבוד 75-76 שנה למדינת ישראל.</a:t>
            </a:r>
            <a:endParaRPr lang="en-US" dirty="0">
              <a:latin typeface="David" panose="020E0502060401010101" pitchFamily="34" charset="-79"/>
              <a:cs typeface="David" panose="020E0502060401010101" pitchFamily="34" charset="-79"/>
            </a:endParaRPr>
          </a:p>
          <a:p>
            <a:pPr marL="285750" lvl="0" indent="-285750">
              <a:buFont typeface="Arial" panose="020B0604020202020204" pitchFamily="34" charset="0"/>
              <a:buChar char="•"/>
            </a:pPr>
            <a:r>
              <a:rPr lang="he-IL" dirty="0">
                <a:latin typeface="David" panose="020E0502060401010101" pitchFamily="34" charset="-79"/>
                <a:cs typeface="David" panose="020E0502060401010101" pitchFamily="34" charset="-79"/>
              </a:rPr>
              <a:t>7 החלטות במסגרת מתווה החנינות המיוחד להקלה בעונשי מאסר.</a:t>
            </a:r>
          </a:p>
          <a:p>
            <a:pPr marL="285750" lvl="0" indent="-285750">
              <a:buFont typeface="Arial" panose="020B0604020202020204" pitchFamily="34" charset="0"/>
              <a:buChar char="•"/>
            </a:pPr>
            <a:r>
              <a:rPr lang="he-IL" dirty="0">
                <a:latin typeface="David" panose="020E0502060401010101" pitchFamily="34" charset="-79"/>
                <a:cs typeface="David" panose="020E0502060401010101" pitchFamily="34" charset="-79"/>
              </a:rPr>
              <a:t>9 החלטות ברוח מלחמת ''חרבות ברזל'' ושינוי נסיבות עקב המלחמה.</a:t>
            </a:r>
            <a:endParaRPr lang="en-US" dirty="0">
              <a:latin typeface="David" panose="020E0502060401010101" pitchFamily="34" charset="-79"/>
              <a:cs typeface="David" panose="020E0502060401010101" pitchFamily="34" charset="-79"/>
            </a:endParaRPr>
          </a:p>
        </p:txBody>
      </p:sp>
      <p:sp>
        <p:nvSpPr>
          <p:cNvPr id="5" name="TextBox 4"/>
          <p:cNvSpPr txBox="1"/>
          <p:nvPr/>
        </p:nvSpPr>
        <p:spPr>
          <a:xfrm>
            <a:off x="1580189" y="1015963"/>
            <a:ext cx="9289033" cy="861774"/>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הקלה בעונש מאסר בפועל ועבודות שירות – 34 החלטות</a:t>
            </a:r>
            <a:endParaRPr lang="he-IL" b="1" dirty="0">
              <a:ln w="18000">
                <a:solidFill>
                  <a:schemeClr val="bg2">
                    <a:lumMod val="25000"/>
                  </a:schemeClr>
                </a:solidFill>
                <a:prstDash val="solid"/>
                <a:miter lim="800000"/>
              </a:ln>
              <a:solidFill>
                <a:srgbClr val="0070C0"/>
              </a:solidFill>
              <a:latin typeface="David" pitchFamily="34" charset="-79"/>
              <a:cs typeface="David" pitchFamily="34" charset="-79"/>
            </a:endParaRPr>
          </a:p>
          <a:p>
            <a:pPr algn="ctr"/>
            <a:r>
              <a:rPr lang="he-IL" dirty="0"/>
              <a:t> </a:t>
            </a:r>
          </a:p>
        </p:txBody>
      </p:sp>
      <p:sp>
        <p:nvSpPr>
          <p:cNvPr id="6" name="TextBox 5"/>
          <p:cNvSpPr txBox="1"/>
          <p:nvPr/>
        </p:nvSpPr>
        <p:spPr>
          <a:xfrm>
            <a:off x="968121" y="3132458"/>
            <a:ext cx="9073008"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הקלה בעונש </a:t>
            </a:r>
            <a:r>
              <a:rPr lang="he-IL" sz="3200" b="1" dirty="0" err="1">
                <a:ln w="18000">
                  <a:solidFill>
                    <a:schemeClr val="bg2">
                      <a:lumMod val="25000"/>
                    </a:schemeClr>
                  </a:solidFill>
                  <a:prstDash val="solid"/>
                  <a:miter lim="800000"/>
                </a:ln>
                <a:solidFill>
                  <a:srgbClr val="0070C0"/>
                </a:solidFill>
                <a:latin typeface="David" pitchFamily="34" charset="-79"/>
                <a:cs typeface="David" pitchFamily="34" charset="-79"/>
              </a:rPr>
              <a:t>של"צ</a:t>
            </a: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 – 4 החלטות </a:t>
            </a:r>
            <a:endParaRPr lang="he-IL" dirty="0"/>
          </a:p>
        </p:txBody>
      </p:sp>
      <p:sp>
        <p:nvSpPr>
          <p:cNvPr id="7" name="TextBox 6"/>
          <p:cNvSpPr txBox="1"/>
          <p:nvPr/>
        </p:nvSpPr>
        <p:spPr>
          <a:xfrm>
            <a:off x="2971347" y="3901642"/>
            <a:ext cx="8640960" cy="646331"/>
          </a:xfrm>
          <a:prstGeom prst="rect">
            <a:avLst/>
          </a:prstGeom>
          <a:noFill/>
        </p:spPr>
        <p:txBody>
          <a:bodyPr wrap="square" rtlCol="1">
            <a:spAutoFit/>
          </a:bodyPr>
          <a:lstStyle/>
          <a:p>
            <a:pPr marL="285750" indent="-285750">
              <a:buFont typeface="Arial" panose="020B0604020202020204" pitchFamily="34" charset="0"/>
              <a:buChar char="•"/>
            </a:pPr>
            <a:r>
              <a:rPr lang="he-IL" dirty="0">
                <a:latin typeface="David" panose="020E0502060401010101" pitchFamily="34" charset="-79"/>
                <a:cs typeface="David" panose="020E0502060401010101" pitchFamily="34" charset="-79"/>
              </a:rPr>
              <a:t>3 החלטות בשל נסיבות רפואיות ומשפחתיות משמעותיות.</a:t>
            </a:r>
          </a:p>
          <a:p>
            <a:pPr marL="285750" indent="-285750">
              <a:buFont typeface="Arial" panose="020B0604020202020204" pitchFamily="34" charset="0"/>
              <a:buChar char="•"/>
            </a:pPr>
            <a:r>
              <a:rPr lang="he-IL" dirty="0">
                <a:latin typeface="David" panose="020E0502060401010101" pitchFamily="34" charset="-79"/>
                <a:cs typeface="David" panose="020E0502060401010101" pitchFamily="34" charset="-79"/>
              </a:rPr>
              <a:t>1 החלטה ברוח מלחמת "חרבות ברזל".</a:t>
            </a:r>
          </a:p>
        </p:txBody>
      </p:sp>
      <p:sp>
        <p:nvSpPr>
          <p:cNvPr id="8" name="TextBox 7"/>
          <p:cNvSpPr txBox="1"/>
          <p:nvPr/>
        </p:nvSpPr>
        <p:spPr>
          <a:xfrm>
            <a:off x="2099556" y="4723138"/>
            <a:ext cx="7272808" cy="584775"/>
          </a:xfrm>
          <a:prstGeom prst="rect">
            <a:avLst/>
          </a:prstGeom>
          <a:noFill/>
        </p:spPr>
        <p:txBody>
          <a:bodyPr wrap="square" rtlCol="1">
            <a:spAutoFit/>
          </a:bodyPr>
          <a:lstStyle/>
          <a:p>
            <a:pPr algn="ctr"/>
            <a:r>
              <a:rPr lang="he-IL" sz="3200" b="1" dirty="0" err="1">
                <a:ln w="18000">
                  <a:solidFill>
                    <a:schemeClr val="bg2">
                      <a:lumMod val="25000"/>
                    </a:schemeClr>
                  </a:solidFill>
                  <a:prstDash val="solid"/>
                  <a:miter lim="800000"/>
                </a:ln>
                <a:solidFill>
                  <a:srgbClr val="0070C0"/>
                </a:solidFill>
                <a:latin typeface="David" pitchFamily="34" charset="-79"/>
                <a:cs typeface="David" pitchFamily="34" charset="-79"/>
              </a:rPr>
              <a:t>קציבת</a:t>
            </a: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 מאסר עולם – 11 החלטות</a:t>
            </a:r>
          </a:p>
        </p:txBody>
      </p:sp>
      <p:sp>
        <p:nvSpPr>
          <p:cNvPr id="9" name="TextBox 8"/>
          <p:cNvSpPr txBox="1"/>
          <p:nvPr/>
        </p:nvSpPr>
        <p:spPr>
          <a:xfrm>
            <a:off x="767408" y="5360318"/>
            <a:ext cx="10825139" cy="646331"/>
          </a:xfrm>
          <a:prstGeom prst="rect">
            <a:avLst/>
          </a:prstGeom>
          <a:noFill/>
        </p:spPr>
        <p:txBody>
          <a:bodyPr wrap="square" rtlCol="1">
            <a:spAutoFit/>
          </a:bodyPr>
          <a:lstStyle/>
          <a:p>
            <a:pPr marL="285750" indent="-285750" algn="just">
              <a:buFont typeface="Arial" panose="020B0604020202020204" pitchFamily="34" charset="0"/>
              <a:buChar char="•"/>
            </a:pPr>
            <a:r>
              <a:rPr lang="he-IL" dirty="0" smtClean="0">
                <a:latin typeface="David" panose="020E0502060401010101" pitchFamily="34" charset="-79"/>
                <a:cs typeface="David" panose="020E0502060401010101" pitchFamily="34" charset="-79"/>
              </a:rPr>
              <a:t>11 החלטות </a:t>
            </a:r>
            <a:r>
              <a:rPr lang="he-IL" dirty="0" err="1">
                <a:latin typeface="David" panose="020E0502060401010101" pitchFamily="34" charset="-79"/>
                <a:cs typeface="David" panose="020E0502060401010101" pitchFamily="34" charset="-79"/>
              </a:rPr>
              <a:t>לקציבת</a:t>
            </a:r>
            <a:r>
              <a:rPr lang="he-IL" dirty="0">
                <a:latin typeface="David" panose="020E0502060401010101" pitchFamily="34" charset="-79"/>
                <a:cs typeface="David" panose="020E0502060401010101" pitchFamily="34" charset="-79"/>
              </a:rPr>
              <a:t> עונש מאסר </a:t>
            </a:r>
            <a:r>
              <a:rPr lang="he-IL" dirty="0" smtClean="0">
                <a:latin typeface="David" panose="020E0502060401010101" pitchFamily="34" charset="-79"/>
                <a:cs typeface="David" panose="020E0502060401010101" pitchFamily="34" charset="-79"/>
              </a:rPr>
              <a:t>עולם, </a:t>
            </a:r>
            <a:r>
              <a:rPr lang="he-IL" dirty="0">
                <a:latin typeface="David" panose="020E0502060401010101" pitchFamily="34" charset="-79"/>
                <a:cs typeface="David" panose="020E0502060401010101" pitchFamily="34" charset="-79"/>
              </a:rPr>
              <a:t>לאחר קבלת עמדת ועדת </a:t>
            </a:r>
            <a:r>
              <a:rPr lang="he-IL" dirty="0" smtClean="0">
                <a:latin typeface="David" panose="020E0502060401010101" pitchFamily="34" charset="-79"/>
                <a:cs typeface="David" panose="020E0502060401010101" pitchFamily="34" charset="-79"/>
              </a:rPr>
              <a:t>הקציבה על פי החוק, </a:t>
            </a:r>
            <a:r>
              <a:rPr lang="he-IL" dirty="0">
                <a:latin typeface="David" panose="020E0502060401010101" pitchFamily="34" charset="-79"/>
                <a:cs typeface="David" panose="020E0502060401010101" pitchFamily="34" charset="-79"/>
              </a:rPr>
              <a:t>לתקופות שבין </a:t>
            </a:r>
            <a:r>
              <a:rPr lang="he-IL" dirty="0" smtClean="0">
                <a:latin typeface="David" panose="020E0502060401010101" pitchFamily="34" charset="-79"/>
                <a:cs typeface="David" panose="020E0502060401010101" pitchFamily="34" charset="-79"/>
              </a:rPr>
              <a:t>32-38 שנים</a:t>
            </a:r>
            <a:r>
              <a:rPr lang="he-IL" dirty="0">
                <a:latin typeface="David" panose="020E0502060401010101" pitchFamily="34" charset="-79"/>
                <a:cs typeface="David" panose="020E0502060401010101" pitchFamily="34" charset="-79"/>
              </a:rPr>
              <a:t>. ממוצע הקציבה עומד על 34.4 שנות מאסר.</a:t>
            </a:r>
          </a:p>
        </p:txBody>
      </p:sp>
    </p:spTree>
    <p:extLst>
      <p:ext uri="{BB962C8B-B14F-4D97-AF65-F5344CB8AC3E}">
        <p14:creationId xmlns:p14="http://schemas.microsoft.com/office/powerpoint/2010/main" val="23885135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8161" y="0"/>
            <a:ext cx="12183840" cy="6857999"/>
          </a:xfrm>
          <a:prstGeom prst="rect">
            <a:avLst/>
          </a:prstGeom>
        </p:spPr>
      </p:pic>
      <p:sp>
        <p:nvSpPr>
          <p:cNvPr id="6" name="TextBox 5"/>
          <p:cNvSpPr txBox="1"/>
          <p:nvPr/>
        </p:nvSpPr>
        <p:spPr>
          <a:xfrm>
            <a:off x="1199456" y="1019648"/>
            <a:ext cx="9073008"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הקלה בעונש פסילת רישיון נהיגה – 22 החלטות </a:t>
            </a:r>
            <a:endParaRPr lang="he-IL" dirty="0"/>
          </a:p>
        </p:txBody>
      </p:sp>
      <p:sp>
        <p:nvSpPr>
          <p:cNvPr id="7" name="TextBox 6"/>
          <p:cNvSpPr txBox="1"/>
          <p:nvPr/>
        </p:nvSpPr>
        <p:spPr>
          <a:xfrm>
            <a:off x="443371" y="1711249"/>
            <a:ext cx="11161240" cy="923330"/>
          </a:xfrm>
          <a:prstGeom prst="rect">
            <a:avLst/>
          </a:prstGeom>
          <a:noFill/>
        </p:spPr>
        <p:txBody>
          <a:bodyPr wrap="square" rtlCol="1">
            <a:spAutoFit/>
          </a:bodyPr>
          <a:lstStyle/>
          <a:p>
            <a:pPr marL="285750" lvl="0" indent="-285750">
              <a:buFont typeface="Arial" panose="020B0604020202020204" pitchFamily="34" charset="0"/>
              <a:buChar char="•"/>
            </a:pPr>
            <a:r>
              <a:rPr lang="he-IL" dirty="0">
                <a:latin typeface="David" panose="020E0502060401010101" pitchFamily="34" charset="-79"/>
                <a:cs typeface="David" panose="020E0502060401010101" pitchFamily="34" charset="-79"/>
              </a:rPr>
              <a:t>11 החלטות חנינה בגין קיומן של נסיבות ייחודיות, בהן נסיבות אישיות ומשפחתיות יוצאות דופן וכן הליכי שיקום משמעותיים, לרבות הצלחה בתוכנית בית המשפט הקהילתי.</a:t>
            </a:r>
            <a:endParaRPr lang="en-US" dirty="0">
              <a:latin typeface="David" panose="020E0502060401010101" pitchFamily="34" charset="-79"/>
              <a:cs typeface="David" panose="020E0502060401010101" pitchFamily="34" charset="-79"/>
            </a:endParaRPr>
          </a:p>
          <a:p>
            <a:pPr marL="285750" lvl="0" indent="-285750">
              <a:buFont typeface="Arial" panose="020B0604020202020204" pitchFamily="34" charset="0"/>
              <a:buChar char="•"/>
            </a:pPr>
            <a:r>
              <a:rPr lang="he-IL" dirty="0">
                <a:latin typeface="David" panose="020E0502060401010101" pitchFamily="34" charset="-79"/>
                <a:cs typeface="David" panose="020E0502060401010101" pitchFamily="34" charset="-79"/>
              </a:rPr>
              <a:t>11 החלטות ברוח מלחמת ''חרבות בברזל'' ושינוי נסיבות משמעותי עקב המלחמה.</a:t>
            </a:r>
            <a:endParaRPr lang="en-US" dirty="0">
              <a:latin typeface="David" panose="020E0502060401010101" pitchFamily="34" charset="-79"/>
              <a:cs typeface="David" panose="020E0502060401010101" pitchFamily="34" charset="-79"/>
            </a:endParaRPr>
          </a:p>
        </p:txBody>
      </p:sp>
      <p:sp>
        <p:nvSpPr>
          <p:cNvPr id="2" name="TextBox 1"/>
          <p:cNvSpPr txBox="1"/>
          <p:nvPr/>
        </p:nvSpPr>
        <p:spPr>
          <a:xfrm>
            <a:off x="3287688" y="4797152"/>
            <a:ext cx="4176464" cy="1008112"/>
          </a:xfrm>
          <a:prstGeom prst="rect">
            <a:avLst/>
          </a:prstGeom>
          <a:noFill/>
        </p:spPr>
        <p:txBody>
          <a:bodyPr wrap="square" rtlCol="1">
            <a:spAutoFit/>
          </a:bodyPr>
          <a:lstStyle/>
          <a:p>
            <a:endParaRPr lang="he-IL" dirty="0"/>
          </a:p>
        </p:txBody>
      </p:sp>
      <p:sp>
        <p:nvSpPr>
          <p:cNvPr id="4" name="TextBox 3"/>
          <p:cNvSpPr txBox="1"/>
          <p:nvPr/>
        </p:nvSpPr>
        <p:spPr>
          <a:xfrm>
            <a:off x="623392" y="2919405"/>
            <a:ext cx="8856984" cy="861774"/>
          </a:xfrm>
          <a:prstGeom prst="rect">
            <a:avLst/>
          </a:prstGeom>
          <a:noFill/>
        </p:spPr>
        <p:txBody>
          <a:bodyPr wrap="square" rtlCol="1">
            <a:spAutoFit/>
          </a:bodyPr>
          <a:lstStyle/>
          <a:p>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הקלה בעונשי קנסות – 153 החלטות </a:t>
            </a:r>
          </a:p>
          <a:p>
            <a:endParaRPr lang="he-IL" dirty="0"/>
          </a:p>
        </p:txBody>
      </p:sp>
      <p:sp>
        <p:nvSpPr>
          <p:cNvPr id="8" name="TextBox 7"/>
          <p:cNvSpPr txBox="1"/>
          <p:nvPr/>
        </p:nvSpPr>
        <p:spPr>
          <a:xfrm>
            <a:off x="335360" y="3823915"/>
            <a:ext cx="11161240" cy="1754326"/>
          </a:xfrm>
          <a:prstGeom prst="rect">
            <a:avLst/>
          </a:prstGeom>
          <a:noFill/>
        </p:spPr>
        <p:txBody>
          <a:bodyPr wrap="square" rtlCol="1">
            <a:spAutoFit/>
          </a:bodyPr>
          <a:lstStyle/>
          <a:p>
            <a:pPr marL="285750" indent="-285750">
              <a:buFont typeface="Arial" panose="020B0604020202020204" pitchFamily="34" charset="0"/>
              <a:buChar char="•"/>
            </a:pPr>
            <a:r>
              <a:rPr lang="he-IL" dirty="0">
                <a:latin typeface="David" panose="020E0502060401010101" pitchFamily="34" charset="-79"/>
                <a:cs typeface="David" panose="020E0502060401010101" pitchFamily="34" charset="-79"/>
              </a:rPr>
              <a:t>70 החלטות בגין נסיבות אישיות, רפואיות וכלכליות קשות במיוחד.</a:t>
            </a:r>
          </a:p>
          <a:p>
            <a:pPr marL="285750" indent="-285750">
              <a:buFont typeface="Arial" panose="020B0604020202020204" pitchFamily="34" charset="0"/>
              <a:buChar char="•"/>
            </a:pPr>
            <a:r>
              <a:rPr lang="he-IL" dirty="0">
                <a:latin typeface="David" panose="020E0502060401010101" pitchFamily="34" charset="-79"/>
                <a:cs typeface="David" panose="020E0502060401010101" pitchFamily="34" charset="-79"/>
              </a:rPr>
              <a:t>58 החלטות במסגרת מתווה המלחמה המיוחד להקלה בקנסות – </a:t>
            </a:r>
            <a:r>
              <a:rPr lang="he-IL" dirty="0" smtClean="0">
                <a:latin typeface="David" panose="020E0502060401010101" pitchFamily="34" charset="-79"/>
                <a:cs typeface="David" panose="020E0502060401010101" pitchFamily="34" charset="-79"/>
              </a:rPr>
              <a:t>הקלה ומחיקת קנסות לחללים, </a:t>
            </a:r>
            <a:r>
              <a:rPr lang="he-IL" dirty="0">
                <a:latin typeface="David" panose="020E0502060401010101" pitchFamily="34" charset="-79"/>
                <a:cs typeface="David" panose="020E0502060401010101" pitchFamily="34" charset="-79"/>
              </a:rPr>
              <a:t>לנרצחים, </a:t>
            </a:r>
            <a:r>
              <a:rPr lang="he-IL" dirty="0" smtClean="0">
                <a:latin typeface="David" panose="020E0502060401010101" pitchFamily="34" charset="-79"/>
                <a:cs typeface="David" panose="020E0502060401010101" pitchFamily="34" charset="-79"/>
              </a:rPr>
              <a:t>לחטופים ו/או </a:t>
            </a:r>
            <a:r>
              <a:rPr lang="he-IL" dirty="0">
                <a:latin typeface="David" panose="020E0502060401010101" pitchFamily="34" charset="-79"/>
                <a:cs typeface="David" panose="020E0502060401010101" pitchFamily="34" charset="-79"/>
              </a:rPr>
              <a:t>בני משפחותיהם, הקלה למשרתי מילואים פעילים ששירתו שירות משמעותי במהלך המלחמה, הקלה למפונים ותושבי </a:t>
            </a:r>
            <a:r>
              <a:rPr lang="he-IL" dirty="0" smtClean="0">
                <a:latin typeface="David" panose="020E0502060401010101" pitchFamily="34" charset="-79"/>
                <a:cs typeface="David" panose="020E0502060401010101" pitchFamily="34" charset="-79"/>
              </a:rPr>
              <a:t>קווי העימות.</a:t>
            </a:r>
            <a:endParaRPr lang="he-IL" dirty="0">
              <a:latin typeface="David" panose="020E0502060401010101" pitchFamily="34" charset="-79"/>
              <a:cs typeface="David" panose="020E0502060401010101" pitchFamily="34" charset="-79"/>
            </a:endParaRPr>
          </a:p>
          <a:p>
            <a:pPr marL="285750" indent="-285750">
              <a:buFont typeface="Arial" panose="020B0604020202020204" pitchFamily="34" charset="0"/>
              <a:buChar char="•"/>
            </a:pPr>
            <a:r>
              <a:rPr lang="he-IL" dirty="0">
                <a:latin typeface="David" panose="020E0502060401010101" pitchFamily="34" charset="-79"/>
                <a:cs typeface="David" panose="020E0502060401010101" pitchFamily="34" charset="-79"/>
              </a:rPr>
              <a:t>23 החלטות במסגרת מתווה חנינה בדרך של הקלה בקנסות - תכנון ובנייה - "חרבות ברזל".</a:t>
            </a:r>
          </a:p>
          <a:p>
            <a:pPr marL="285750" indent="-285750">
              <a:buFont typeface="Arial" panose="020B0604020202020204" pitchFamily="34" charset="0"/>
              <a:buChar char="•"/>
            </a:pPr>
            <a:r>
              <a:rPr lang="he-IL" dirty="0">
                <a:latin typeface="David" panose="020E0502060401010101" pitchFamily="34" charset="-79"/>
                <a:cs typeface="David" panose="020E0502060401010101" pitchFamily="34" charset="-79"/>
              </a:rPr>
              <a:t>2 החלטות במסגרת מתווה הנשיא לכבוד 75-76 שנה למדינת ישראל.</a:t>
            </a:r>
            <a:endParaRPr lang="en-US" dirty="0">
              <a:latin typeface="David" panose="020E0502060401010101" pitchFamily="34" charset="-79"/>
              <a:cs typeface="David" panose="020E0502060401010101" pitchFamily="34" charset="-79"/>
            </a:endParaRPr>
          </a:p>
          <a:p>
            <a:endParaRPr lang="he-IL"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715735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1" y="11212"/>
            <a:ext cx="12192000" cy="6846787"/>
          </a:xfrm>
          <a:prstGeom prst="rect">
            <a:avLst/>
          </a:prstGeom>
        </p:spPr>
      </p:pic>
      <p:sp>
        <p:nvSpPr>
          <p:cNvPr id="6" name="TextBox 5"/>
          <p:cNvSpPr txBox="1"/>
          <p:nvPr/>
        </p:nvSpPr>
        <p:spPr>
          <a:xfrm>
            <a:off x="1631504" y="1019648"/>
            <a:ext cx="9073008"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קיצור תקופות רישום פלילי – 347 החלטות </a:t>
            </a:r>
            <a:endParaRPr lang="he-IL" dirty="0"/>
          </a:p>
        </p:txBody>
      </p:sp>
      <p:sp>
        <p:nvSpPr>
          <p:cNvPr id="7" name="TextBox 6"/>
          <p:cNvSpPr txBox="1"/>
          <p:nvPr/>
        </p:nvSpPr>
        <p:spPr>
          <a:xfrm>
            <a:off x="587388" y="1834946"/>
            <a:ext cx="11161240" cy="3970318"/>
          </a:xfrm>
          <a:prstGeom prst="rect">
            <a:avLst/>
          </a:prstGeom>
          <a:noFill/>
        </p:spPr>
        <p:txBody>
          <a:bodyPr wrap="square" rtlCol="1">
            <a:spAutoFit/>
          </a:bodyPr>
          <a:lstStyle/>
          <a:p>
            <a:r>
              <a:rPr lang="he-IL" b="1" dirty="0">
                <a:latin typeface="David" panose="020E0502060401010101" pitchFamily="34" charset="-79"/>
                <a:cs typeface="David" panose="020E0502060401010101" pitchFamily="34" charset="-79"/>
              </a:rPr>
              <a:t>347 החלטות לקיצור תקופת ההתיישנות ומחיקת מרשם פלילי- לפי סעיף 18 לחוק המרשם הפלילי ותקנת השבים,- </a:t>
            </a:r>
            <a:r>
              <a:rPr lang="he-IL" b="1" dirty="0" err="1">
                <a:latin typeface="David" panose="020E0502060401010101" pitchFamily="34" charset="-79"/>
                <a:cs typeface="David" panose="020E0502060401010101" pitchFamily="34" charset="-79"/>
              </a:rPr>
              <a:t>תשמ</a:t>
            </a:r>
            <a:r>
              <a:rPr lang="he-IL" b="1" dirty="0">
                <a:latin typeface="David" panose="020E0502060401010101" pitchFamily="34" charset="-79"/>
                <a:cs typeface="David" panose="020E0502060401010101" pitchFamily="34" charset="-79"/>
              </a:rPr>
              <a:t>''א -1981</a:t>
            </a:r>
            <a:endParaRPr lang="en-US" dirty="0">
              <a:latin typeface="David" panose="020E0502060401010101" pitchFamily="34" charset="-79"/>
              <a:cs typeface="David" panose="020E0502060401010101" pitchFamily="34" charset="-79"/>
            </a:endParaRPr>
          </a:p>
          <a:p>
            <a:pPr marL="285750" lvl="0" indent="-285750" algn="just">
              <a:buFont typeface="Arial" panose="020B0604020202020204" pitchFamily="34" charset="0"/>
              <a:buChar char="•"/>
            </a:pPr>
            <a:r>
              <a:rPr lang="he-IL" dirty="0">
                <a:latin typeface="David" panose="020E0502060401010101" pitchFamily="34" charset="-79"/>
                <a:cs typeface="David" panose="020E0502060401010101" pitchFamily="34" charset="-79"/>
              </a:rPr>
              <a:t>148 החלטות חנינה בגין קיומן של נסיבות ייחודיות, בהן נסיבות אישיות ומשפחתיות יוצאות דופן וכן הליכי שיקום משמעותיים.</a:t>
            </a:r>
          </a:p>
          <a:p>
            <a:pPr marL="285750" indent="-285750" algn="just">
              <a:buFont typeface="Arial" panose="020B0604020202020204" pitchFamily="34" charset="0"/>
              <a:buChar char="•"/>
            </a:pPr>
            <a:r>
              <a:rPr lang="he-IL" dirty="0">
                <a:latin typeface="David" panose="020E0502060401010101" pitchFamily="34" charset="-79"/>
                <a:cs typeface="David" panose="020E0502060401010101" pitchFamily="34" charset="-79"/>
              </a:rPr>
              <a:t>73 החלטות חנינה לחיילים ומשרתי שירות לאומי-אזרחי שנדונו בפלילים טרם שירותם, ועשו שירות צבאי או לאומי-אזרחי תקין והוכיחו כי שינו דרכם. המלצות בעניינם התקבלו באמצעות קצין חינוך ונוער ראשי </a:t>
            </a:r>
            <a:r>
              <a:rPr lang="he-IL" dirty="0" err="1">
                <a:latin typeface="David" panose="020E0502060401010101" pitchFamily="34" charset="-79"/>
                <a:cs typeface="David" panose="020E0502060401010101" pitchFamily="34" charset="-79"/>
              </a:rPr>
              <a:t>בצה</a:t>
            </a:r>
            <a:r>
              <a:rPr lang="he-IL" dirty="0">
                <a:latin typeface="David" panose="020E0502060401010101" pitchFamily="34" charset="-79"/>
                <a:cs typeface="David" panose="020E0502060401010101" pitchFamily="34" charset="-79"/>
              </a:rPr>
              <a:t>''ל או באמצעות הרשות לשירות לאומי-אזרחי.</a:t>
            </a:r>
            <a:endParaRPr lang="en-US" dirty="0">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dirty="0">
                <a:latin typeface="David" panose="020E0502060401010101" pitchFamily="34" charset="-79"/>
                <a:cs typeface="David" panose="020E0502060401010101" pitchFamily="34" charset="-79"/>
              </a:rPr>
              <a:t>61 החלטות במסגרת מתווה הנשיא לכבוד 75-76 שנה למדינת ישראל, בכללם מי שתרם תרומה משמעותית למדינת ישראל ולביטחונה, נכי צה"ל או בגירים-צעירים שעברו הליכי שיקום משמעותיים.</a:t>
            </a:r>
            <a:endParaRPr lang="en-US" dirty="0">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dirty="0" smtClean="0">
                <a:latin typeface="David" panose="020E0502060401010101" pitchFamily="34" charset="-79"/>
                <a:cs typeface="David" panose="020E0502060401010101" pitchFamily="34" charset="-79"/>
              </a:rPr>
              <a:t>39 החלטות </a:t>
            </a:r>
            <a:r>
              <a:rPr lang="he-IL" dirty="0">
                <a:latin typeface="David" panose="020E0502060401010101" pitchFamily="34" charset="-79"/>
                <a:cs typeface="David" panose="020E0502060401010101" pitchFamily="34" charset="-79"/>
              </a:rPr>
              <a:t>ברוח מלחמת ''חרבות ברזל'' ושינוי נסיבות משמעותי עקב המלחמה.</a:t>
            </a:r>
            <a:endParaRPr lang="en-US" dirty="0">
              <a:latin typeface="David" panose="020E0502060401010101" pitchFamily="34" charset="-79"/>
              <a:cs typeface="David" panose="020E0502060401010101" pitchFamily="34" charset="-79"/>
            </a:endParaRPr>
          </a:p>
          <a:p>
            <a:pPr marL="285750" indent="-285750" algn="just">
              <a:buFont typeface="Arial" panose="020B0604020202020204" pitchFamily="34" charset="0"/>
              <a:buChar char="•"/>
            </a:pPr>
            <a:r>
              <a:rPr lang="he-IL" dirty="0">
                <a:latin typeface="David" panose="020E0502060401010101" pitchFamily="34" charset="-79"/>
                <a:cs typeface="David" panose="020E0502060401010101" pitchFamily="34" charset="-79"/>
              </a:rPr>
              <a:t>19החלטות חנינה במסגרת המתווה למחיקת רישום פלילי בגין החזקה או שימוש בקנאביס לצריכה עצמית.</a:t>
            </a:r>
            <a:endParaRPr lang="en-US" dirty="0">
              <a:latin typeface="David" panose="020E0502060401010101" pitchFamily="34" charset="-79"/>
              <a:cs typeface="David" panose="020E0502060401010101" pitchFamily="34" charset="-79"/>
            </a:endParaRPr>
          </a:p>
          <a:p>
            <a:pPr marL="285750" lvl="0" indent="-285750" algn="just">
              <a:buFont typeface="Arial" panose="020B0604020202020204" pitchFamily="34" charset="0"/>
              <a:buChar char="•"/>
            </a:pPr>
            <a:r>
              <a:rPr lang="he-IL" dirty="0">
                <a:latin typeface="David" panose="020E0502060401010101" pitchFamily="34" charset="-79"/>
                <a:cs typeface="David" panose="020E0502060401010101" pitchFamily="34" charset="-79"/>
              </a:rPr>
              <a:t>5 החלטות למי </a:t>
            </a:r>
            <a:r>
              <a:rPr lang="he-IL" dirty="0" smtClean="0">
                <a:latin typeface="David" panose="020E0502060401010101" pitchFamily="34" charset="-79"/>
                <a:cs typeface="David" panose="020E0502060401010101" pitchFamily="34" charset="-79"/>
              </a:rPr>
              <a:t>ששירת </a:t>
            </a:r>
            <a:r>
              <a:rPr lang="he-IL" dirty="0">
                <a:latin typeface="David" panose="020E0502060401010101" pitchFamily="34" charset="-79"/>
                <a:cs typeface="David" panose="020E0502060401010101" pitchFamily="34" charset="-79"/>
              </a:rPr>
              <a:t>שירות מילואים משמעותי במהלך המלחמה. המלצות בעניינם התקבלו באמצעות קצין חינוך ונוער ראשי </a:t>
            </a:r>
            <a:r>
              <a:rPr lang="he-IL" dirty="0" err="1">
                <a:latin typeface="David" panose="020E0502060401010101" pitchFamily="34" charset="-79"/>
                <a:cs typeface="David" panose="020E0502060401010101" pitchFamily="34" charset="-79"/>
              </a:rPr>
              <a:t>בצה</a:t>
            </a:r>
            <a:r>
              <a:rPr lang="he-IL" dirty="0">
                <a:latin typeface="David" panose="020E0502060401010101" pitchFamily="34" charset="-79"/>
                <a:cs typeface="David" panose="020E0502060401010101" pitchFamily="34" charset="-79"/>
              </a:rPr>
              <a:t>''ל.</a:t>
            </a:r>
            <a:endParaRPr lang="en-US" dirty="0">
              <a:latin typeface="David" panose="020E0502060401010101" pitchFamily="34" charset="-79"/>
              <a:cs typeface="David" panose="020E0502060401010101" pitchFamily="34" charset="-79"/>
            </a:endParaRPr>
          </a:p>
          <a:p>
            <a:pPr marL="285750" lvl="0" indent="-285750" algn="just">
              <a:buFont typeface="Arial" panose="020B0604020202020204" pitchFamily="34" charset="0"/>
              <a:buChar char="•"/>
            </a:pPr>
            <a:r>
              <a:rPr lang="he-IL" dirty="0">
                <a:latin typeface="David" panose="020E0502060401010101" pitchFamily="34" charset="-79"/>
                <a:cs typeface="David" panose="020E0502060401010101" pitchFamily="34" charset="-79"/>
              </a:rPr>
              <a:t>2 החלטות חנינה במסגרת המתווה לעידוד היציאה מהזנות למי שנדונו בעבר בגין עבירות על רקע </a:t>
            </a:r>
            <a:r>
              <a:rPr lang="he-IL" dirty="0" err="1">
                <a:latin typeface="David" panose="020E0502060401010101" pitchFamily="34" charset="-79"/>
                <a:cs typeface="David" panose="020E0502060401010101" pitchFamily="34" charset="-79"/>
              </a:rPr>
              <a:t>הימצאותם.ן</a:t>
            </a:r>
            <a:r>
              <a:rPr lang="he-IL" dirty="0">
                <a:latin typeface="David" panose="020E0502060401010101" pitchFamily="34" charset="-79"/>
                <a:cs typeface="David" panose="020E0502060401010101" pitchFamily="34" charset="-79"/>
              </a:rPr>
              <a:t> במעגל הזנות ולא הוטל </a:t>
            </a:r>
            <a:r>
              <a:rPr lang="he-IL" dirty="0" err="1">
                <a:latin typeface="David" panose="020E0502060401010101" pitchFamily="34" charset="-79"/>
                <a:cs typeface="David" panose="020E0502060401010101" pitchFamily="34" charset="-79"/>
              </a:rPr>
              <a:t>עליהם.ן</a:t>
            </a:r>
            <a:r>
              <a:rPr lang="he-IL" dirty="0">
                <a:latin typeface="David" panose="020E0502060401010101" pitchFamily="34" charset="-79"/>
                <a:cs typeface="David" panose="020E0502060401010101" pitchFamily="34" charset="-79"/>
              </a:rPr>
              <a:t> עונש מאסר. </a:t>
            </a:r>
            <a:endParaRPr lang="en-US" dirty="0">
              <a:latin typeface="David" panose="020E0502060401010101" pitchFamily="34" charset="-79"/>
              <a:cs typeface="David" panose="020E0502060401010101" pitchFamily="34" charset="-79"/>
            </a:endParaRPr>
          </a:p>
          <a:p>
            <a:pPr marL="285750" lvl="0" indent="-285750" algn="just">
              <a:buFont typeface="Arial" panose="020B0604020202020204" pitchFamily="34" charset="0"/>
              <a:buChar char="•"/>
            </a:pPr>
            <a:endParaRPr lang="en-US" dirty="0">
              <a:latin typeface="David" panose="020E0502060401010101" pitchFamily="34" charset="-79"/>
              <a:cs typeface="David" panose="020E0502060401010101" pitchFamily="34" charset="-79"/>
            </a:endParaRPr>
          </a:p>
        </p:txBody>
      </p:sp>
      <p:sp>
        <p:nvSpPr>
          <p:cNvPr id="2" name="TextBox 1"/>
          <p:cNvSpPr txBox="1"/>
          <p:nvPr/>
        </p:nvSpPr>
        <p:spPr>
          <a:xfrm>
            <a:off x="3719736" y="4797152"/>
            <a:ext cx="4176464" cy="1008112"/>
          </a:xfrm>
          <a:prstGeom prst="rect">
            <a:avLst/>
          </a:prstGeom>
          <a:noFill/>
        </p:spPr>
        <p:txBody>
          <a:bodyPr wrap="square" rtlCol="1">
            <a:spAutoFit/>
          </a:bodyPr>
          <a:lstStyle/>
          <a:p>
            <a:endParaRPr lang="he-IL" dirty="0"/>
          </a:p>
        </p:txBody>
      </p:sp>
    </p:spTree>
    <p:extLst>
      <p:ext uri="{BB962C8B-B14F-4D97-AF65-F5344CB8AC3E}">
        <p14:creationId xmlns:p14="http://schemas.microsoft.com/office/powerpoint/2010/main" val="1204220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4"/>
          <a:stretch>
            <a:fillRect/>
          </a:stretch>
        </p:blipFill>
        <p:spPr>
          <a:xfrm>
            <a:off x="20613" y="0"/>
            <a:ext cx="12171388" cy="6857999"/>
          </a:xfrm>
          <a:prstGeom prst="rect">
            <a:avLst/>
          </a:prstGeom>
        </p:spPr>
      </p:pic>
      <p:sp>
        <p:nvSpPr>
          <p:cNvPr id="6" name="TextBox 5"/>
          <p:cNvSpPr txBox="1"/>
          <p:nvPr/>
        </p:nvSpPr>
        <p:spPr>
          <a:xfrm>
            <a:off x="1631504" y="1019648"/>
            <a:ext cx="9073008"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סיכום החלטות חיוביות לפי מתווים ומדיניות</a:t>
            </a:r>
            <a:endParaRPr lang="he-IL" dirty="0"/>
          </a:p>
        </p:txBody>
      </p:sp>
      <p:sp>
        <p:nvSpPr>
          <p:cNvPr id="2" name="TextBox 1"/>
          <p:cNvSpPr txBox="1"/>
          <p:nvPr/>
        </p:nvSpPr>
        <p:spPr>
          <a:xfrm>
            <a:off x="5303912" y="4136620"/>
            <a:ext cx="4176464" cy="1008112"/>
          </a:xfrm>
          <a:prstGeom prst="rect">
            <a:avLst/>
          </a:prstGeom>
          <a:noFill/>
        </p:spPr>
        <p:txBody>
          <a:bodyPr wrap="square" rtlCol="1">
            <a:spAutoFit/>
          </a:bodyPr>
          <a:lstStyle/>
          <a:p>
            <a:endParaRPr lang="he-IL" dirty="0"/>
          </a:p>
        </p:txBody>
      </p:sp>
      <p:graphicFrame>
        <p:nvGraphicFramePr>
          <p:cNvPr id="8" name="תרשים 7"/>
          <p:cNvGraphicFramePr>
            <a:graphicFrameLocks/>
          </p:cNvGraphicFramePr>
          <p:nvPr>
            <p:extLst>
              <p:ext uri="{D42A27DB-BD31-4B8C-83A1-F6EECF244321}">
                <p14:modId xmlns:p14="http://schemas.microsoft.com/office/powerpoint/2010/main" val="3211140133"/>
              </p:ext>
            </p:extLst>
          </p:nvPr>
        </p:nvGraphicFramePr>
        <p:xfrm>
          <a:off x="1631504" y="1604422"/>
          <a:ext cx="9505056" cy="448887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265665279"/>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1" y="3751"/>
            <a:ext cx="12192000" cy="6843091"/>
          </a:xfrm>
          <a:prstGeom prst="rect">
            <a:avLst/>
          </a:prstGeom>
        </p:spPr>
      </p:pic>
      <p:sp>
        <p:nvSpPr>
          <p:cNvPr id="3" name="TextBox 2"/>
          <p:cNvSpPr txBox="1"/>
          <p:nvPr/>
        </p:nvSpPr>
        <p:spPr>
          <a:xfrm>
            <a:off x="1559497" y="931501"/>
            <a:ext cx="9073008"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מתווים ומדיניות נשיא המדינה</a:t>
            </a:r>
            <a:endParaRPr lang="he-IL" dirty="0"/>
          </a:p>
        </p:txBody>
      </p:sp>
      <p:grpSp>
        <p:nvGrpSpPr>
          <p:cNvPr id="5" name="קבוצה 4"/>
          <p:cNvGrpSpPr/>
          <p:nvPr/>
        </p:nvGrpSpPr>
        <p:grpSpPr>
          <a:xfrm>
            <a:off x="3634226" y="3078368"/>
            <a:ext cx="8006176" cy="1088681"/>
            <a:chOff x="2340507" y="1686299"/>
            <a:chExt cx="8075973" cy="1224136"/>
          </a:xfrm>
        </p:grpSpPr>
        <p:sp>
          <p:nvSpPr>
            <p:cNvPr id="2" name="מלבן עם פינות אלכסוניות מעוגלות 1"/>
            <p:cNvSpPr/>
            <p:nvPr/>
          </p:nvSpPr>
          <p:spPr>
            <a:xfrm>
              <a:off x="2340507" y="1977048"/>
              <a:ext cx="7427900" cy="933387"/>
            </a:xfrm>
            <a:prstGeom prst="round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dirty="0">
                <a:solidFill>
                  <a:schemeClr val="tx1"/>
                </a:solidFill>
                <a:latin typeface="David" panose="020E0502060401010101" pitchFamily="34" charset="-79"/>
                <a:cs typeface="David" panose="020E0502060401010101" pitchFamily="34" charset="-79"/>
              </a:endParaRPr>
            </a:p>
          </p:txBody>
        </p:sp>
        <p:sp>
          <p:nvSpPr>
            <p:cNvPr id="4" name="מלבן מעוגל 3"/>
            <p:cNvSpPr/>
            <p:nvPr/>
          </p:nvSpPr>
          <p:spPr>
            <a:xfrm>
              <a:off x="9120336" y="1686299"/>
              <a:ext cx="1296144" cy="122413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מדיניות מיוחדת</a:t>
              </a:r>
            </a:p>
            <a:p>
              <a:pPr algn="ctr"/>
              <a:r>
                <a:rPr lang="he-IL" dirty="0">
                  <a:solidFill>
                    <a:schemeClr val="tx1"/>
                  </a:solidFill>
                  <a:latin typeface="David" panose="020E0502060401010101" pitchFamily="34" charset="-79"/>
                  <a:cs typeface="David" panose="020E0502060401010101" pitchFamily="34" charset="-79"/>
                </a:rPr>
                <a:t>75-76 שנה למדינה</a:t>
              </a:r>
            </a:p>
          </p:txBody>
        </p:sp>
      </p:grpSp>
      <p:grpSp>
        <p:nvGrpSpPr>
          <p:cNvPr id="7" name="קבוצה 6"/>
          <p:cNvGrpSpPr/>
          <p:nvPr/>
        </p:nvGrpSpPr>
        <p:grpSpPr>
          <a:xfrm>
            <a:off x="490794" y="2207555"/>
            <a:ext cx="8064896" cy="1172931"/>
            <a:chOff x="1987333" y="1811160"/>
            <a:chExt cx="8069107" cy="1166471"/>
          </a:xfrm>
          <a:solidFill>
            <a:schemeClr val="bg1">
              <a:lumMod val="95000"/>
            </a:schemeClr>
          </a:solidFill>
        </p:grpSpPr>
        <p:sp>
          <p:nvSpPr>
            <p:cNvPr id="8" name="מלבן עם פינות אלכסוניות מעוגלות 7"/>
            <p:cNvSpPr/>
            <p:nvPr/>
          </p:nvSpPr>
          <p:spPr>
            <a:xfrm>
              <a:off x="2639616" y="1955176"/>
              <a:ext cx="7416824" cy="875417"/>
            </a:xfrm>
            <a:prstGeom prst="round2Diag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dirty="0">
                <a:solidFill>
                  <a:schemeClr val="tx1"/>
                </a:solidFill>
                <a:latin typeface="David" panose="020E0502060401010101" pitchFamily="34" charset="-79"/>
                <a:cs typeface="David" panose="020E0502060401010101" pitchFamily="34" charset="-79"/>
              </a:endParaRPr>
            </a:p>
          </p:txBody>
        </p:sp>
        <p:sp>
          <p:nvSpPr>
            <p:cNvPr id="9" name="מלבן מעוגל 8"/>
            <p:cNvSpPr/>
            <p:nvPr/>
          </p:nvSpPr>
          <p:spPr>
            <a:xfrm>
              <a:off x="1987333" y="1811160"/>
              <a:ext cx="1296144" cy="116647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מתווה חרבות ברזל </a:t>
              </a:r>
            </a:p>
          </p:txBody>
        </p:sp>
      </p:grpSp>
      <p:grpSp>
        <p:nvGrpSpPr>
          <p:cNvPr id="29" name="קבוצה 28"/>
          <p:cNvGrpSpPr/>
          <p:nvPr/>
        </p:nvGrpSpPr>
        <p:grpSpPr>
          <a:xfrm>
            <a:off x="392044" y="4278896"/>
            <a:ext cx="7992887" cy="2121113"/>
            <a:chOff x="4534911" y="3413417"/>
            <a:chExt cx="7992887" cy="2121113"/>
          </a:xfrm>
        </p:grpSpPr>
        <p:sp>
          <p:nvSpPr>
            <p:cNvPr id="28" name="מלבן עם פינות אלכסוניות מעוגלות 27"/>
            <p:cNvSpPr/>
            <p:nvPr/>
          </p:nvSpPr>
          <p:spPr>
            <a:xfrm>
              <a:off x="5176816" y="4513263"/>
              <a:ext cx="7350982" cy="963421"/>
            </a:xfrm>
            <a:prstGeom prst="round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11" name="קבוצה 10"/>
            <p:cNvGrpSpPr/>
            <p:nvPr/>
          </p:nvGrpSpPr>
          <p:grpSpPr>
            <a:xfrm>
              <a:off x="4534911" y="3413417"/>
              <a:ext cx="7992887" cy="2121113"/>
              <a:chOff x="2172520" y="1922003"/>
              <a:chExt cx="8064479" cy="1224136"/>
            </a:xfrm>
            <a:solidFill>
              <a:schemeClr val="bg1">
                <a:lumMod val="95000"/>
              </a:schemeClr>
            </a:solidFill>
          </p:grpSpPr>
          <p:sp>
            <p:nvSpPr>
              <p:cNvPr id="12" name="מלבן עם פינות אלכסוניות מעוגלות 11"/>
              <p:cNvSpPr/>
              <p:nvPr/>
            </p:nvSpPr>
            <p:spPr>
              <a:xfrm>
                <a:off x="2639615" y="1955176"/>
                <a:ext cx="7597384" cy="556009"/>
              </a:xfrm>
              <a:prstGeom prst="round2Diag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לבן מעוגל 12"/>
              <p:cNvSpPr/>
              <p:nvPr/>
            </p:nvSpPr>
            <p:spPr>
              <a:xfrm>
                <a:off x="2172520" y="1922003"/>
                <a:ext cx="1296144" cy="122413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מדיניות מיוחדת- קנסות</a:t>
                </a:r>
              </a:p>
            </p:txBody>
          </p:sp>
        </p:grpSp>
      </p:grpSp>
      <p:grpSp>
        <p:nvGrpSpPr>
          <p:cNvPr id="14" name="קבוצה 13"/>
          <p:cNvGrpSpPr/>
          <p:nvPr/>
        </p:nvGrpSpPr>
        <p:grpSpPr>
          <a:xfrm>
            <a:off x="3768959" y="1246410"/>
            <a:ext cx="7871443" cy="1140251"/>
            <a:chOff x="2279377" y="1643910"/>
            <a:chExt cx="7948598" cy="1338644"/>
          </a:xfrm>
          <a:solidFill>
            <a:schemeClr val="bg1">
              <a:lumMod val="95000"/>
            </a:schemeClr>
          </a:solidFill>
        </p:grpSpPr>
        <p:sp>
          <p:nvSpPr>
            <p:cNvPr id="15" name="מלבן עם פינות אלכסוניות מעוגלות 14"/>
            <p:cNvSpPr/>
            <p:nvPr/>
          </p:nvSpPr>
          <p:spPr>
            <a:xfrm>
              <a:off x="2279377" y="1955176"/>
              <a:ext cx="7777063" cy="926503"/>
            </a:xfrm>
            <a:prstGeom prst="round2Diag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600" dirty="0">
                  <a:solidFill>
                    <a:schemeClr val="tx1"/>
                  </a:solidFill>
                  <a:latin typeface="David" panose="020E0502060401010101" pitchFamily="34" charset="-79"/>
                  <a:cs typeface="David" panose="020E0502060401010101" pitchFamily="34" charset="-79"/>
                </a:rPr>
                <a:t> </a:t>
              </a:r>
            </a:p>
          </p:txBody>
        </p:sp>
        <p:sp>
          <p:nvSpPr>
            <p:cNvPr id="16" name="מלבן מעוגל 15"/>
            <p:cNvSpPr/>
            <p:nvPr/>
          </p:nvSpPr>
          <p:spPr>
            <a:xfrm>
              <a:off x="8926098" y="1643910"/>
              <a:ext cx="1301877" cy="133864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קח"ר במילואים</a:t>
              </a:r>
            </a:p>
          </p:txBody>
        </p:sp>
      </p:grpSp>
      <p:sp>
        <p:nvSpPr>
          <p:cNvPr id="6" name="מלבן 5"/>
          <p:cNvSpPr/>
          <p:nvPr/>
        </p:nvSpPr>
        <p:spPr>
          <a:xfrm>
            <a:off x="4223792" y="3070178"/>
            <a:ext cx="6096000" cy="369332"/>
          </a:xfrm>
          <a:prstGeom prst="rect">
            <a:avLst/>
          </a:prstGeom>
        </p:spPr>
        <p:txBody>
          <a:bodyPr>
            <a:spAutoFit/>
          </a:bodyPr>
          <a:lstStyle/>
          <a:p>
            <a:endParaRPr lang="he-IL" dirty="0"/>
          </a:p>
        </p:txBody>
      </p:sp>
      <p:sp>
        <p:nvSpPr>
          <p:cNvPr id="20" name="TextBox 19"/>
          <p:cNvSpPr txBox="1"/>
          <p:nvPr/>
        </p:nvSpPr>
        <p:spPr>
          <a:xfrm>
            <a:off x="3643098" y="3098526"/>
            <a:ext cx="6753431" cy="1107996"/>
          </a:xfrm>
          <a:prstGeom prst="rect">
            <a:avLst/>
          </a:prstGeom>
          <a:noFill/>
        </p:spPr>
        <p:txBody>
          <a:bodyPr wrap="square" rtlCol="1">
            <a:spAutoFit/>
          </a:bodyPr>
          <a:lstStyle/>
          <a:p>
            <a:pPr algn="ctr"/>
            <a:endParaRPr lang="he-IL" dirty="0">
              <a:latin typeface="David" panose="020E0502060401010101" pitchFamily="34" charset="-79"/>
              <a:cs typeface="David" panose="020E0502060401010101" pitchFamily="34" charset="-79"/>
            </a:endParaRPr>
          </a:p>
          <a:p>
            <a:pPr algn="just"/>
            <a:r>
              <a:rPr lang="he-IL" sz="1600" dirty="0">
                <a:latin typeface="David" panose="020E0502060401010101" pitchFamily="34" charset="-79"/>
                <a:cs typeface="David" panose="020E0502060401010101" pitchFamily="34" charset="-79"/>
              </a:rPr>
              <a:t>שימוש נרחב בסמכות החנינה תוך מתן משקל למי </a:t>
            </a:r>
            <a:r>
              <a:rPr lang="he-IL" sz="1600" dirty="0" smtClean="0">
                <a:latin typeface="David" panose="020E0502060401010101" pitchFamily="34" charset="-79"/>
                <a:cs typeface="David" panose="020E0502060401010101" pitchFamily="34" charset="-79"/>
              </a:rPr>
              <a:t>שתרמו </a:t>
            </a:r>
            <a:r>
              <a:rPr lang="he-IL" sz="1600" dirty="0">
                <a:latin typeface="David" panose="020E0502060401010101" pitchFamily="34" charset="-79"/>
                <a:cs typeface="David" panose="020E0502060401010101" pitchFamily="34" charset="-79"/>
              </a:rPr>
              <a:t>תרומה משמעותית למדינת ישראל ולביטחונה, נכי צה"ל ומערכת הביטחון, מבקשי חנינה מעל גיל 75 ובגירים-צעירים שהורשעו בפלילים בהיותם קטינים.</a:t>
            </a:r>
            <a:endParaRPr lang="he-IL" dirty="0"/>
          </a:p>
        </p:txBody>
      </p:sp>
      <p:sp>
        <p:nvSpPr>
          <p:cNvPr id="21" name="מלבן 20"/>
          <p:cNvSpPr/>
          <p:nvPr/>
        </p:nvSpPr>
        <p:spPr>
          <a:xfrm>
            <a:off x="1652026" y="4461299"/>
            <a:ext cx="6812349" cy="1815882"/>
          </a:xfrm>
          <a:prstGeom prst="rect">
            <a:avLst/>
          </a:prstGeom>
        </p:spPr>
        <p:txBody>
          <a:bodyPr wrap="square">
            <a:spAutoFit/>
          </a:bodyPr>
          <a:lstStyle/>
          <a:p>
            <a:pPr algn="just"/>
            <a:r>
              <a:rPr lang="he-IL" sz="1600" dirty="0">
                <a:solidFill>
                  <a:srgbClr val="020202"/>
                </a:solidFill>
                <a:latin typeface="David" panose="020E0502060401010101" pitchFamily="34" charset="-79"/>
                <a:cs typeface="David" panose="020E0502060401010101" pitchFamily="34" charset="-79"/>
              </a:rPr>
              <a:t>מתן משקל מיוחד למצוקה כלכלית אליה נקלעו החייבים בשל המלחמה, ביניהם: משרתי סדיר ומילואים</a:t>
            </a:r>
            <a:r>
              <a:rPr lang="en-US" sz="1600" dirty="0">
                <a:solidFill>
                  <a:srgbClr val="020202"/>
                </a:solidFill>
                <a:latin typeface="David" panose="020E0502060401010101" pitchFamily="34" charset="-79"/>
                <a:cs typeface="David" panose="020E0502060401010101" pitchFamily="34" charset="-79"/>
              </a:rPr>
              <a:t>;</a:t>
            </a:r>
            <a:r>
              <a:rPr lang="he-IL" sz="1600" dirty="0">
                <a:solidFill>
                  <a:srgbClr val="020202"/>
                </a:solidFill>
                <a:latin typeface="David" panose="020E0502060401010101" pitchFamily="34" charset="-79"/>
                <a:cs typeface="David" panose="020E0502060401010101" pitchFamily="34" charset="-79"/>
              </a:rPr>
              <a:t> בני משפחת נופלים, נרצחים או חטופים</a:t>
            </a:r>
            <a:r>
              <a:rPr lang="en-US" sz="1600" dirty="0">
                <a:solidFill>
                  <a:srgbClr val="020202"/>
                </a:solidFill>
                <a:latin typeface="David" panose="020E0502060401010101" pitchFamily="34" charset="-79"/>
                <a:cs typeface="David" panose="020E0502060401010101" pitchFamily="34" charset="-79"/>
              </a:rPr>
              <a:t>;</a:t>
            </a:r>
            <a:r>
              <a:rPr lang="he-IL" sz="1600" dirty="0">
                <a:solidFill>
                  <a:srgbClr val="020202"/>
                </a:solidFill>
                <a:latin typeface="David" panose="020E0502060401010101" pitchFamily="34" charset="-79"/>
                <a:cs typeface="David" panose="020E0502060401010101" pitchFamily="34" charset="-79"/>
              </a:rPr>
              <a:t> תושבי קו עימות ובכללם מפונים.</a:t>
            </a:r>
          </a:p>
          <a:p>
            <a:pPr algn="just"/>
            <a:endParaRPr lang="he-IL" sz="1600" dirty="0">
              <a:solidFill>
                <a:srgbClr val="020202"/>
              </a:solidFill>
              <a:latin typeface="David" panose="020E0502060401010101" pitchFamily="34" charset="-79"/>
              <a:cs typeface="David" panose="020E0502060401010101" pitchFamily="34" charset="-79"/>
            </a:endParaRPr>
          </a:p>
          <a:p>
            <a:pPr algn="ctr"/>
            <a:endParaRPr lang="he-IL" sz="1600" dirty="0">
              <a:solidFill>
                <a:srgbClr val="020202"/>
              </a:solidFill>
              <a:latin typeface="David" panose="020E0502060401010101" pitchFamily="34" charset="-79"/>
              <a:cs typeface="David" panose="020E0502060401010101" pitchFamily="34" charset="-79"/>
            </a:endParaRPr>
          </a:p>
          <a:p>
            <a:pPr algn="just"/>
            <a:r>
              <a:rPr lang="he-IL" sz="1600" dirty="0">
                <a:latin typeface="David" panose="020E0502060401010101" pitchFamily="34" charset="-79"/>
                <a:cs typeface="David" panose="020E0502060401010101" pitchFamily="34" charset="-79"/>
              </a:rPr>
              <a:t>מתווה הקלה בקנסות של התכנון והבנייה. מתן דגש משמעותי למי שבנה למטרת מגורים ביישובים בהם קיים אתגר תכנוני משמעותי והוא או בני משפחתו המתגוררים </a:t>
            </a:r>
            <a:r>
              <a:rPr lang="he-IL" sz="1600" dirty="0" err="1">
                <a:latin typeface="David" panose="020E0502060401010101" pitchFamily="34" charset="-79"/>
                <a:cs typeface="David" panose="020E0502060401010101" pitchFamily="34" charset="-79"/>
              </a:rPr>
              <a:t>עימו</a:t>
            </a:r>
            <a:r>
              <a:rPr lang="he-IL" sz="1600" dirty="0">
                <a:latin typeface="David" panose="020E0502060401010101" pitchFamily="34" charset="-79"/>
                <a:cs typeface="David" panose="020E0502060401010101" pitchFamily="34" charset="-79"/>
              </a:rPr>
              <a:t> משרתים שירות ביטחוני משמעותי. </a:t>
            </a:r>
          </a:p>
        </p:txBody>
      </p:sp>
      <p:sp>
        <p:nvSpPr>
          <p:cNvPr id="25" name="מלבן 24"/>
          <p:cNvSpPr/>
          <p:nvPr/>
        </p:nvSpPr>
        <p:spPr>
          <a:xfrm>
            <a:off x="2012695" y="2441782"/>
            <a:ext cx="6443474" cy="1077218"/>
          </a:xfrm>
          <a:prstGeom prst="rect">
            <a:avLst/>
          </a:prstGeom>
        </p:spPr>
        <p:txBody>
          <a:bodyPr wrap="square">
            <a:spAutoFit/>
          </a:bodyPr>
          <a:lstStyle/>
          <a:p>
            <a:pPr algn="just"/>
            <a:r>
              <a:rPr lang="he-IL" sz="1600" dirty="0">
                <a:latin typeface="David" panose="020E0502060401010101" pitchFamily="34" charset="-79"/>
                <a:cs typeface="David" panose="020E0502060401010101" pitchFamily="34" charset="-79"/>
              </a:rPr>
              <a:t>שימוש נרחב בסמכות החנינה לבני משפחה מדרגה ראשונה של </a:t>
            </a:r>
            <a:r>
              <a:rPr lang="he-IL" sz="1600" dirty="0" smtClean="0">
                <a:latin typeface="David" panose="020E0502060401010101" pitchFamily="34" charset="-79"/>
                <a:cs typeface="David" panose="020E0502060401010101" pitchFamily="34" charset="-79"/>
              </a:rPr>
              <a:t>חללים, נופלים</a:t>
            </a:r>
            <a:r>
              <a:rPr lang="he-IL" sz="1600" dirty="0">
                <a:latin typeface="David" panose="020E0502060401010101" pitchFamily="34" charset="-79"/>
                <a:cs typeface="David" panose="020E0502060401010101" pitchFamily="34" charset="-79"/>
              </a:rPr>
              <a:t>, נרצחים וחטופים, </a:t>
            </a:r>
            <a:r>
              <a:rPr lang="he-IL" sz="1600" dirty="0" smtClean="0">
                <a:latin typeface="David" panose="020E0502060401010101" pitchFamily="34" charset="-79"/>
                <a:cs typeface="David" panose="020E0502060401010101" pitchFamily="34" charset="-79"/>
              </a:rPr>
              <a:t>תושבי קווי העימות </a:t>
            </a:r>
            <a:r>
              <a:rPr lang="he-IL" sz="1600" dirty="0">
                <a:latin typeface="David" panose="020E0502060401010101" pitchFamily="34" charset="-79"/>
                <a:cs typeface="David" panose="020E0502060401010101" pitchFamily="34" charset="-79"/>
              </a:rPr>
              <a:t>ובכללם </a:t>
            </a:r>
            <a:r>
              <a:rPr lang="he-IL" sz="1600" dirty="0" smtClean="0">
                <a:latin typeface="David" panose="020E0502060401010101" pitchFamily="34" charset="-79"/>
                <a:cs typeface="David" panose="020E0502060401010101" pitchFamily="34" charset="-79"/>
              </a:rPr>
              <a:t>מפונים, </a:t>
            </a:r>
            <a:r>
              <a:rPr lang="he-IL" sz="1600" dirty="0">
                <a:latin typeface="David" panose="020E0502060401010101" pitchFamily="34" charset="-79"/>
                <a:cs typeface="David" panose="020E0502060401010101" pitchFamily="34" charset="-79"/>
              </a:rPr>
              <a:t>ולמי </a:t>
            </a:r>
            <a:r>
              <a:rPr lang="he-IL" sz="1600" dirty="0" smtClean="0">
                <a:latin typeface="David" panose="020E0502060401010101" pitchFamily="34" charset="-79"/>
                <a:cs typeface="David" panose="020E0502060401010101" pitchFamily="34" charset="-79"/>
              </a:rPr>
              <a:t>שתרמו </a:t>
            </a:r>
            <a:r>
              <a:rPr lang="he-IL" sz="1600" dirty="0">
                <a:latin typeface="David" panose="020E0502060401010101" pitchFamily="34" charset="-79"/>
                <a:cs typeface="David" panose="020E0502060401010101" pitchFamily="34" charset="-79"/>
              </a:rPr>
              <a:t>תרומה משמעותית בשירות מילואים. </a:t>
            </a:r>
          </a:p>
          <a:p>
            <a:pPr algn="ctr"/>
            <a:endParaRPr lang="he-IL" sz="1600" dirty="0">
              <a:latin typeface="David" panose="020E0502060401010101" pitchFamily="34" charset="-79"/>
              <a:cs typeface="David" panose="020E0502060401010101" pitchFamily="34" charset="-79"/>
            </a:endParaRPr>
          </a:p>
        </p:txBody>
      </p:sp>
      <p:sp>
        <p:nvSpPr>
          <p:cNvPr id="30" name="מלבן 29"/>
          <p:cNvSpPr/>
          <p:nvPr/>
        </p:nvSpPr>
        <p:spPr>
          <a:xfrm>
            <a:off x="3953055" y="1499024"/>
            <a:ext cx="6443474" cy="1077218"/>
          </a:xfrm>
          <a:prstGeom prst="rect">
            <a:avLst/>
          </a:prstGeom>
        </p:spPr>
        <p:txBody>
          <a:bodyPr wrap="square">
            <a:spAutoFit/>
          </a:bodyPr>
          <a:lstStyle/>
          <a:p>
            <a:pPr algn="just"/>
            <a:r>
              <a:rPr lang="he-IL" sz="1600" dirty="0">
                <a:latin typeface="David" panose="020E0502060401010101" pitchFamily="34" charset="-79"/>
                <a:cs typeface="David" panose="020E0502060401010101" pitchFamily="34" charset="-79"/>
              </a:rPr>
              <a:t>שימוש במודל הקיים בוועדת קח"ר הפועלת בשגרה לדיון בעניין מחיקת רישום פלילי, כך שיחול גם עבור חיילי מילואים ששירתו פרק זמן משמעותי במלחמת חרבות ברזל.  </a:t>
            </a:r>
          </a:p>
          <a:p>
            <a:pPr algn="just"/>
            <a:r>
              <a:rPr lang="he-IL" sz="1400" dirty="0">
                <a:latin typeface="David" panose="020E0502060401010101" pitchFamily="34" charset="-79"/>
                <a:cs typeface="David" panose="020E0502060401010101" pitchFamily="34" charset="-79"/>
              </a:rPr>
              <a:t>המלצות בעניינם התקבלו באמצעות קצין חינוך ונוער ראשי </a:t>
            </a:r>
            <a:r>
              <a:rPr lang="he-IL" sz="1400" dirty="0" err="1">
                <a:latin typeface="David" panose="020E0502060401010101" pitchFamily="34" charset="-79"/>
                <a:cs typeface="David" panose="020E0502060401010101" pitchFamily="34" charset="-79"/>
              </a:rPr>
              <a:t>בצה</a:t>
            </a:r>
            <a:r>
              <a:rPr lang="he-IL" sz="1400" dirty="0">
                <a:latin typeface="David" panose="020E0502060401010101" pitchFamily="34" charset="-79"/>
                <a:cs typeface="David" panose="020E0502060401010101" pitchFamily="34" charset="-79"/>
              </a:rPr>
              <a:t>''ל</a:t>
            </a:r>
          </a:p>
          <a:p>
            <a:pPr algn="ctr"/>
            <a:endParaRPr lang="he-IL" sz="16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1871573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0" y="13008"/>
            <a:ext cx="12192000" cy="6763913"/>
          </a:xfrm>
          <a:prstGeom prst="rect">
            <a:avLst/>
          </a:prstGeom>
        </p:spPr>
      </p:pic>
      <p:sp>
        <p:nvSpPr>
          <p:cNvPr id="3" name="TextBox 2"/>
          <p:cNvSpPr txBox="1"/>
          <p:nvPr/>
        </p:nvSpPr>
        <p:spPr>
          <a:xfrm>
            <a:off x="1430006" y="961507"/>
            <a:ext cx="9073008" cy="584775"/>
          </a:xfrm>
          <a:prstGeom prst="rect">
            <a:avLst/>
          </a:prstGeom>
          <a:noFill/>
        </p:spPr>
        <p:txBody>
          <a:bodyPr wrap="square" rtlCol="1">
            <a:spAutoFit/>
          </a:bodyPr>
          <a:lstStyle/>
          <a:p>
            <a:pPr algn="ct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מתווים ומדיניות נשיא המדינה</a:t>
            </a:r>
            <a:endParaRPr lang="he-IL" dirty="0"/>
          </a:p>
        </p:txBody>
      </p:sp>
      <p:grpSp>
        <p:nvGrpSpPr>
          <p:cNvPr id="5" name="קבוצה 4"/>
          <p:cNvGrpSpPr/>
          <p:nvPr/>
        </p:nvGrpSpPr>
        <p:grpSpPr>
          <a:xfrm>
            <a:off x="315577" y="4359294"/>
            <a:ext cx="7992081" cy="1088681"/>
            <a:chOff x="1883837" y="1773491"/>
            <a:chExt cx="7884570" cy="1224136"/>
          </a:xfrm>
        </p:grpSpPr>
        <p:sp>
          <p:nvSpPr>
            <p:cNvPr id="2" name="מלבן עם פינות אלכסוניות מעוגלות 1"/>
            <p:cNvSpPr/>
            <p:nvPr/>
          </p:nvSpPr>
          <p:spPr>
            <a:xfrm>
              <a:off x="2571818" y="1977047"/>
              <a:ext cx="7196589" cy="936104"/>
            </a:xfrm>
            <a:prstGeom prst="round2Diag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dirty="0">
                <a:solidFill>
                  <a:schemeClr val="tx1"/>
                </a:solidFill>
                <a:latin typeface="David" panose="020E0502060401010101" pitchFamily="34" charset="-79"/>
                <a:cs typeface="David" panose="020E0502060401010101" pitchFamily="34" charset="-79"/>
              </a:endParaRPr>
            </a:p>
          </p:txBody>
        </p:sp>
        <p:sp>
          <p:nvSpPr>
            <p:cNvPr id="4" name="מלבן מעוגל 3"/>
            <p:cNvSpPr/>
            <p:nvPr/>
          </p:nvSpPr>
          <p:spPr>
            <a:xfrm>
              <a:off x="1883837" y="1773491"/>
              <a:ext cx="1296144" cy="122413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מתווה למיגור גזענות</a:t>
              </a:r>
            </a:p>
          </p:txBody>
        </p:sp>
      </p:grpSp>
      <p:grpSp>
        <p:nvGrpSpPr>
          <p:cNvPr id="7" name="קבוצה 6"/>
          <p:cNvGrpSpPr/>
          <p:nvPr/>
        </p:nvGrpSpPr>
        <p:grpSpPr>
          <a:xfrm>
            <a:off x="126205" y="2400684"/>
            <a:ext cx="8181380" cy="1172931"/>
            <a:chOff x="1987333" y="1811160"/>
            <a:chExt cx="8133335" cy="1166471"/>
          </a:xfrm>
          <a:solidFill>
            <a:schemeClr val="bg1">
              <a:lumMod val="95000"/>
            </a:schemeClr>
          </a:solidFill>
        </p:grpSpPr>
        <p:sp>
          <p:nvSpPr>
            <p:cNvPr id="8" name="מלבן עם פינות אלכסוניות מעוגלות 7"/>
            <p:cNvSpPr/>
            <p:nvPr/>
          </p:nvSpPr>
          <p:spPr>
            <a:xfrm>
              <a:off x="2703844" y="1964544"/>
              <a:ext cx="7416824" cy="875417"/>
            </a:xfrm>
            <a:prstGeom prst="round2Diag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endParaRPr lang="he-IL" sz="1600" dirty="0">
                <a:solidFill>
                  <a:schemeClr val="tx1"/>
                </a:solidFill>
                <a:latin typeface="David" panose="020E0502060401010101" pitchFamily="34" charset="-79"/>
                <a:cs typeface="David" panose="020E0502060401010101" pitchFamily="34" charset="-79"/>
              </a:endParaRPr>
            </a:p>
          </p:txBody>
        </p:sp>
        <p:sp>
          <p:nvSpPr>
            <p:cNvPr id="9" name="מלבן מעוגל 8"/>
            <p:cNvSpPr/>
            <p:nvPr/>
          </p:nvSpPr>
          <p:spPr>
            <a:xfrm>
              <a:off x="1987333" y="1811160"/>
              <a:ext cx="1296144" cy="1166471"/>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מתווה</a:t>
              </a:r>
            </a:p>
            <a:p>
              <a:pPr algn="ctr"/>
              <a:r>
                <a:rPr lang="he-IL" dirty="0">
                  <a:solidFill>
                    <a:schemeClr val="tx1"/>
                  </a:solidFill>
                  <a:latin typeface="David" panose="020E0502060401010101" pitchFamily="34" charset="-79"/>
                  <a:cs typeface="David" panose="020E0502060401010101" pitchFamily="34" charset="-79"/>
                </a:rPr>
                <a:t>קנאביס</a:t>
              </a:r>
            </a:p>
          </p:txBody>
        </p:sp>
      </p:grpSp>
      <p:grpSp>
        <p:nvGrpSpPr>
          <p:cNvPr id="11" name="קבוצה 10"/>
          <p:cNvGrpSpPr/>
          <p:nvPr/>
        </p:nvGrpSpPr>
        <p:grpSpPr>
          <a:xfrm>
            <a:off x="3791744" y="3463035"/>
            <a:ext cx="7707826" cy="1104884"/>
            <a:chOff x="2639616" y="1811160"/>
            <a:chExt cx="7776864" cy="1224136"/>
          </a:xfrm>
          <a:solidFill>
            <a:schemeClr val="bg1">
              <a:lumMod val="95000"/>
            </a:schemeClr>
          </a:solidFill>
        </p:grpSpPr>
        <p:sp>
          <p:nvSpPr>
            <p:cNvPr id="12" name="מלבן עם פינות אלכסוניות מעוגלות 11"/>
            <p:cNvSpPr/>
            <p:nvPr/>
          </p:nvSpPr>
          <p:spPr>
            <a:xfrm>
              <a:off x="2639616" y="1955176"/>
              <a:ext cx="7416824" cy="936104"/>
            </a:xfrm>
            <a:prstGeom prst="round2Diag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מלבן מעוגל 12"/>
            <p:cNvSpPr/>
            <p:nvPr/>
          </p:nvSpPr>
          <p:spPr>
            <a:xfrm>
              <a:off x="9120336" y="1811160"/>
              <a:ext cx="1296144" cy="122413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מתווה יציאה ממעגל הזנות </a:t>
              </a:r>
            </a:p>
          </p:txBody>
        </p:sp>
      </p:grpSp>
      <p:sp>
        <p:nvSpPr>
          <p:cNvPr id="6" name="מלבן 5"/>
          <p:cNvSpPr/>
          <p:nvPr/>
        </p:nvSpPr>
        <p:spPr>
          <a:xfrm>
            <a:off x="4223792" y="3070178"/>
            <a:ext cx="6096000" cy="369332"/>
          </a:xfrm>
          <a:prstGeom prst="rect">
            <a:avLst/>
          </a:prstGeom>
        </p:spPr>
        <p:txBody>
          <a:bodyPr>
            <a:spAutoFit/>
          </a:bodyPr>
          <a:lstStyle/>
          <a:p>
            <a:endParaRPr lang="he-IL" dirty="0"/>
          </a:p>
        </p:txBody>
      </p:sp>
      <p:sp>
        <p:nvSpPr>
          <p:cNvPr id="20" name="TextBox 19"/>
          <p:cNvSpPr txBox="1"/>
          <p:nvPr/>
        </p:nvSpPr>
        <p:spPr>
          <a:xfrm>
            <a:off x="1554154" y="4409534"/>
            <a:ext cx="6753431" cy="861774"/>
          </a:xfrm>
          <a:prstGeom prst="rect">
            <a:avLst/>
          </a:prstGeom>
          <a:noFill/>
        </p:spPr>
        <p:txBody>
          <a:bodyPr wrap="square" rtlCol="1">
            <a:spAutoFit/>
          </a:bodyPr>
          <a:lstStyle/>
          <a:p>
            <a:pPr algn="ctr"/>
            <a:endParaRPr lang="he-IL" dirty="0">
              <a:latin typeface="David" panose="020E0502060401010101" pitchFamily="34" charset="-79"/>
              <a:cs typeface="David" panose="020E0502060401010101" pitchFamily="34" charset="-79"/>
            </a:endParaRPr>
          </a:p>
          <a:p>
            <a:pPr algn="just"/>
            <a:r>
              <a:rPr lang="he-IL" sz="1600" dirty="0">
                <a:latin typeface="David" panose="020E0502060401010101" pitchFamily="34" charset="-79"/>
                <a:cs typeface="David" panose="020E0502060401010101" pitchFamily="34" charset="-79"/>
              </a:rPr>
              <a:t>מחיקת מרשם פלילי עבור  בני העדה האתיופית אשר נשפטו בעברם בגין עבירות של הפרת סדר  ציבורי  וחיכוך עם רשויות האכיפה, ולא הוטל עליהם עונש  מאסר בפועל.</a:t>
            </a:r>
            <a:endParaRPr lang="he-IL" dirty="0"/>
          </a:p>
        </p:txBody>
      </p:sp>
      <p:sp>
        <p:nvSpPr>
          <p:cNvPr id="21" name="מלבן 20"/>
          <p:cNvSpPr/>
          <p:nvPr/>
        </p:nvSpPr>
        <p:spPr>
          <a:xfrm>
            <a:off x="4152621" y="3703731"/>
            <a:ext cx="6096000" cy="830997"/>
          </a:xfrm>
          <a:prstGeom prst="rect">
            <a:avLst/>
          </a:prstGeom>
        </p:spPr>
        <p:txBody>
          <a:bodyPr>
            <a:spAutoFit/>
          </a:bodyPr>
          <a:lstStyle/>
          <a:p>
            <a:pPr algn="just"/>
            <a:r>
              <a:rPr lang="he-IL" sz="1600" dirty="0">
                <a:solidFill>
                  <a:srgbClr val="020202"/>
                </a:solidFill>
                <a:latin typeface="David" panose="020E0502060401010101" pitchFamily="34" charset="-79"/>
                <a:cs typeface="David" panose="020E0502060401010101" pitchFamily="34" charset="-79"/>
              </a:rPr>
              <a:t>מחיקת מרשם פלילי והקלה בקנסות למי שנדונו בעבר בגין עבירות על רקע הימצאותם במעגל הזנות, או שעושים מאמץ לצאת ממנו, ולא הוטל עליהם עונש מאסר.</a:t>
            </a:r>
            <a:endParaRPr lang="he-IL" sz="1600" dirty="0">
              <a:latin typeface="David" panose="020E0502060401010101" pitchFamily="34" charset="-79"/>
              <a:cs typeface="David" panose="020E0502060401010101" pitchFamily="34" charset="-79"/>
            </a:endParaRPr>
          </a:p>
        </p:txBody>
      </p:sp>
      <p:grpSp>
        <p:nvGrpSpPr>
          <p:cNvPr id="22" name="קבוצה 21"/>
          <p:cNvGrpSpPr/>
          <p:nvPr/>
        </p:nvGrpSpPr>
        <p:grpSpPr>
          <a:xfrm>
            <a:off x="3791744" y="5281815"/>
            <a:ext cx="7709494" cy="1104884"/>
            <a:chOff x="2637933" y="1811160"/>
            <a:chExt cx="7778547" cy="1224136"/>
          </a:xfrm>
          <a:solidFill>
            <a:schemeClr val="bg1">
              <a:lumMod val="95000"/>
            </a:schemeClr>
          </a:solidFill>
        </p:grpSpPr>
        <p:sp>
          <p:nvSpPr>
            <p:cNvPr id="23" name="מלבן עם פינות אלכסוניות מעוגלות 22"/>
            <p:cNvSpPr/>
            <p:nvPr/>
          </p:nvSpPr>
          <p:spPr>
            <a:xfrm>
              <a:off x="2637933" y="2056177"/>
              <a:ext cx="7416824" cy="936104"/>
            </a:xfrm>
            <a:prstGeom prst="round2Diag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dirty="0">
                <a:solidFill>
                  <a:schemeClr val="tx1"/>
                </a:solidFill>
                <a:latin typeface="David" panose="020E0502060401010101" pitchFamily="34" charset="-79"/>
                <a:cs typeface="David" panose="020E0502060401010101" pitchFamily="34" charset="-79"/>
              </a:endParaRPr>
            </a:p>
          </p:txBody>
        </p:sp>
        <p:sp>
          <p:nvSpPr>
            <p:cNvPr id="24" name="מלבן מעוגל 23"/>
            <p:cNvSpPr/>
            <p:nvPr/>
          </p:nvSpPr>
          <p:spPr>
            <a:xfrm>
              <a:off x="9120336" y="1811160"/>
              <a:ext cx="1296144" cy="122413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מתווה בתי משפט קהילתיים</a:t>
              </a:r>
            </a:p>
          </p:txBody>
        </p:sp>
      </p:grpSp>
      <p:sp>
        <p:nvSpPr>
          <p:cNvPr id="26" name="מלבן 25"/>
          <p:cNvSpPr/>
          <p:nvPr/>
        </p:nvSpPr>
        <p:spPr>
          <a:xfrm>
            <a:off x="4130726" y="5581021"/>
            <a:ext cx="6096000" cy="584775"/>
          </a:xfrm>
          <a:prstGeom prst="rect">
            <a:avLst/>
          </a:prstGeom>
        </p:spPr>
        <p:txBody>
          <a:bodyPr>
            <a:spAutoFit/>
          </a:bodyPr>
          <a:lstStyle/>
          <a:p>
            <a:pPr algn="just"/>
            <a:r>
              <a:rPr lang="he-IL" sz="1600" dirty="0">
                <a:latin typeface="David" panose="020E0502060401010101" pitchFamily="34" charset="-79"/>
                <a:cs typeface="David" panose="020E0502060401010101" pitchFamily="34" charset="-79"/>
              </a:rPr>
              <a:t>מתן הקלה בקנסות לעומדים בהצלחה בתכנית השיקום של בית המשפט הקהילתי.</a:t>
            </a:r>
          </a:p>
        </p:txBody>
      </p:sp>
      <p:grpSp>
        <p:nvGrpSpPr>
          <p:cNvPr id="27" name="קבוצה 26"/>
          <p:cNvGrpSpPr/>
          <p:nvPr/>
        </p:nvGrpSpPr>
        <p:grpSpPr>
          <a:xfrm>
            <a:off x="3935760" y="1462522"/>
            <a:ext cx="7662423" cy="1140251"/>
            <a:chOff x="2639616" y="1790453"/>
            <a:chExt cx="7737530" cy="1338644"/>
          </a:xfrm>
          <a:solidFill>
            <a:schemeClr val="bg1">
              <a:lumMod val="95000"/>
            </a:schemeClr>
          </a:solidFill>
        </p:grpSpPr>
        <p:sp>
          <p:nvSpPr>
            <p:cNvPr id="28" name="מלבן עם פינות אלכסוניות מעוגלות 27"/>
            <p:cNvSpPr/>
            <p:nvPr/>
          </p:nvSpPr>
          <p:spPr>
            <a:xfrm>
              <a:off x="2639616" y="1955176"/>
              <a:ext cx="7416824" cy="936104"/>
            </a:xfrm>
            <a:prstGeom prst="round2Diag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endParaRPr lang="he-IL" sz="1600" dirty="0">
                <a:solidFill>
                  <a:schemeClr val="tx1"/>
                </a:solidFill>
                <a:latin typeface="David" panose="020E0502060401010101" pitchFamily="34" charset="-79"/>
                <a:cs typeface="David" panose="020E0502060401010101" pitchFamily="34" charset="-79"/>
              </a:endParaRPr>
            </a:p>
          </p:txBody>
        </p:sp>
        <p:sp>
          <p:nvSpPr>
            <p:cNvPr id="29" name="מלבן מעוגל 28"/>
            <p:cNvSpPr/>
            <p:nvPr/>
          </p:nvSpPr>
          <p:spPr>
            <a:xfrm>
              <a:off x="9075269" y="1790453"/>
              <a:ext cx="1301877" cy="133864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cs typeface="David" panose="020E0502060401010101" pitchFamily="34" charset="-79"/>
                </a:rPr>
                <a:t>מתווה</a:t>
              </a:r>
            </a:p>
            <a:p>
              <a:pPr algn="ctr"/>
              <a:r>
                <a:rPr lang="he-IL" dirty="0">
                  <a:solidFill>
                    <a:schemeClr val="tx1"/>
                  </a:solidFill>
                  <a:latin typeface="David" panose="020E0502060401010101" pitchFamily="34" charset="-79"/>
                  <a:cs typeface="David" panose="020E0502060401010101" pitchFamily="34" charset="-79"/>
                </a:rPr>
                <a:t>חיילים ושירות לאומי</a:t>
              </a:r>
            </a:p>
          </p:txBody>
        </p:sp>
      </p:grpSp>
      <p:sp>
        <p:nvSpPr>
          <p:cNvPr id="30" name="מלבן 29"/>
          <p:cNvSpPr/>
          <p:nvPr/>
        </p:nvSpPr>
        <p:spPr>
          <a:xfrm>
            <a:off x="4212943" y="1690908"/>
            <a:ext cx="6096000" cy="1292662"/>
          </a:xfrm>
          <a:prstGeom prst="rect">
            <a:avLst/>
          </a:prstGeom>
        </p:spPr>
        <p:txBody>
          <a:bodyPr>
            <a:spAutoFit/>
          </a:bodyPr>
          <a:lstStyle/>
          <a:p>
            <a:pPr algn="just"/>
            <a:r>
              <a:rPr lang="he-IL" sz="1600" dirty="0">
                <a:latin typeface="David" panose="020E0502060401010101" pitchFamily="34" charset="-79"/>
                <a:cs typeface="David" panose="020E0502060401010101" pitchFamily="34" charset="-79"/>
              </a:rPr>
              <a:t>מחיקת מרשם פלילי עבור חיילים ומתנדבי שירות לאומי אשר נידונו בפלילים טרם שירותם הצבאי וביצעו שירות משמעותי. </a:t>
            </a:r>
            <a:r>
              <a:rPr lang="he-IL" sz="1400" dirty="0">
                <a:latin typeface="David" panose="020E0502060401010101" pitchFamily="34" charset="-79"/>
                <a:cs typeface="David" panose="020E0502060401010101" pitchFamily="34" charset="-79"/>
              </a:rPr>
              <a:t>המלצות בעניינם התקבלו באמצעות קצין חינוך ונוער ראשי </a:t>
            </a:r>
            <a:r>
              <a:rPr lang="he-IL" sz="1400" dirty="0" err="1">
                <a:latin typeface="David" panose="020E0502060401010101" pitchFamily="34" charset="-79"/>
                <a:cs typeface="David" panose="020E0502060401010101" pitchFamily="34" charset="-79"/>
              </a:rPr>
              <a:t>בצה</a:t>
            </a:r>
            <a:r>
              <a:rPr lang="he-IL" sz="1400" dirty="0">
                <a:latin typeface="David" panose="020E0502060401010101" pitchFamily="34" charset="-79"/>
                <a:cs typeface="David" panose="020E0502060401010101" pitchFamily="34" charset="-79"/>
              </a:rPr>
              <a:t>''ל או באמצעות הרשות לשירות לאומי-אזרחי.</a:t>
            </a:r>
          </a:p>
          <a:p>
            <a:pPr algn="just"/>
            <a:endParaRPr lang="he-IL" sz="1600" dirty="0">
              <a:latin typeface="David" panose="020E0502060401010101" pitchFamily="34" charset="-79"/>
              <a:cs typeface="David" panose="020E0502060401010101" pitchFamily="34" charset="-79"/>
            </a:endParaRPr>
          </a:p>
          <a:p>
            <a:pPr algn="just"/>
            <a:endParaRPr lang="he-IL" sz="1600" dirty="0">
              <a:latin typeface="David" panose="020E0502060401010101" pitchFamily="34" charset="-79"/>
              <a:cs typeface="David" panose="020E0502060401010101" pitchFamily="34" charset="-79"/>
            </a:endParaRPr>
          </a:p>
        </p:txBody>
      </p:sp>
      <p:sp>
        <p:nvSpPr>
          <p:cNvPr id="31" name="מלבן 30"/>
          <p:cNvSpPr/>
          <p:nvPr/>
        </p:nvSpPr>
        <p:spPr>
          <a:xfrm>
            <a:off x="1271464" y="2749138"/>
            <a:ext cx="7036121" cy="338554"/>
          </a:xfrm>
          <a:prstGeom prst="rect">
            <a:avLst/>
          </a:prstGeom>
        </p:spPr>
        <p:txBody>
          <a:bodyPr wrap="square">
            <a:spAutoFit/>
          </a:bodyPr>
          <a:lstStyle/>
          <a:p>
            <a:pPr algn="just"/>
            <a:r>
              <a:rPr lang="he-IL" sz="1600" dirty="0">
                <a:latin typeface="David" panose="020E0502060401010101" pitchFamily="34" charset="-79"/>
                <a:cs typeface="David" panose="020E0502060401010101" pitchFamily="34" charset="-79"/>
              </a:rPr>
              <a:t>מחיקת מרשם פלילי עבור מי שהורשע בגין עבירת החזקה או שימוש עצמי בסמים קלים.</a:t>
            </a:r>
          </a:p>
        </p:txBody>
      </p:sp>
    </p:spTree>
    <p:extLst>
      <p:ext uri="{BB962C8B-B14F-4D97-AF65-F5344CB8AC3E}">
        <p14:creationId xmlns:p14="http://schemas.microsoft.com/office/powerpoint/2010/main" val="2312541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4"/>
          <p:cNvSpPr>
            <a:spLocks noGrp="1"/>
          </p:cNvSpPr>
          <p:nvPr>
            <p:ph type="title"/>
          </p:nvPr>
        </p:nvSpPr>
        <p:spPr>
          <a:xfrm>
            <a:off x="4007769" y="1052736"/>
            <a:ext cx="4166526"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dirty="0">
                <a:ln w="18000">
                  <a:solidFill>
                    <a:schemeClr val="bg2">
                      <a:lumMod val="25000"/>
                    </a:schemeClr>
                  </a:solidFill>
                  <a:prstDash val="solid"/>
                  <a:miter lim="800000"/>
                </a:ln>
                <a:solidFill>
                  <a:srgbClr val="0070C0"/>
                </a:solidFill>
                <a:latin typeface="David" pitchFamily="34" charset="-79"/>
                <a:cs typeface="David" pitchFamily="34" charset="-79"/>
              </a:rPr>
              <a:t>פניות בכתב שנתקבלו - 2024</a:t>
            </a:r>
          </a:p>
        </p:txBody>
      </p:sp>
      <p:sp>
        <p:nvSpPr>
          <p:cNvPr id="6" name="TextBox 5"/>
          <p:cNvSpPr txBox="1"/>
          <p:nvPr/>
        </p:nvSpPr>
        <p:spPr>
          <a:xfrm>
            <a:off x="335360" y="391015"/>
            <a:ext cx="2329556" cy="1908215"/>
          </a:xfrm>
          <a:prstGeom prst="rect">
            <a:avLst/>
          </a:prstGeom>
          <a:noFill/>
        </p:spPr>
        <p:txBody>
          <a:bodyPr wrap="square" rtlCol="1">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2000" b="1" dirty="0">
                <a:solidFill>
                  <a:schemeClr val="tx2"/>
                </a:solidFill>
                <a:latin typeface="David" pitchFamily="34" charset="-79"/>
                <a:cs typeface="David" pitchFamily="34" charset="-79"/>
              </a:rPr>
              <a:t>סה"כ פניות -  3,746 </a:t>
            </a:r>
            <a:r>
              <a:rPr lang="he-IL" sz="1400" b="1" dirty="0">
                <a:solidFill>
                  <a:schemeClr val="tx2"/>
                </a:solidFill>
                <a:latin typeface="David" pitchFamily="34" charset="-79"/>
                <a:cs typeface="David" pitchFamily="34" charset="-79"/>
              </a:rPr>
              <a:t>(מדובר בסך כל הפניות, לרבות בקשות חדשות; פניות לבירור סטטוס טיפול; מסמכים בבקשות קיימות ופניות משפטיות שאינן בסמכות הנשיא, </a:t>
            </a:r>
            <a:r>
              <a:rPr lang="he-IL" sz="1400" dirty="0">
                <a:solidFill>
                  <a:schemeClr val="tx2"/>
                </a:solidFill>
                <a:latin typeface="David" pitchFamily="34" charset="-79"/>
                <a:cs typeface="David" pitchFamily="34" charset="-79"/>
              </a:rPr>
              <a:t>לא כולל עשרות פניות טלפוניות המתקבלות מידי יום)</a:t>
            </a:r>
          </a:p>
        </p:txBody>
      </p:sp>
      <p:graphicFrame>
        <p:nvGraphicFramePr>
          <p:cNvPr id="8" name="תרשים 7">
            <a:extLst>
              <a:ext uri="{FF2B5EF4-FFF2-40B4-BE49-F238E27FC236}">
                <a16:creationId xmlns:a16="http://schemas.microsoft.com/office/drawing/2014/main" xmlns="" id="{99FFA945-653F-4E2E-9A01-D02416BB81FB}"/>
              </a:ext>
            </a:extLst>
          </p:cNvPr>
          <p:cNvGraphicFramePr>
            <a:graphicFrameLocks/>
          </p:cNvGraphicFramePr>
          <p:nvPr>
            <p:extLst>
              <p:ext uri="{D42A27DB-BD31-4B8C-83A1-F6EECF244321}">
                <p14:modId xmlns:p14="http://schemas.microsoft.com/office/powerpoint/2010/main" val="1130784544"/>
              </p:ext>
            </p:extLst>
          </p:nvPr>
        </p:nvGraphicFramePr>
        <p:xfrm>
          <a:off x="1919536" y="2204864"/>
          <a:ext cx="8352928" cy="39513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7529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0" y="0"/>
            <a:ext cx="12192000" cy="6858000"/>
          </a:xfrm>
          <a:prstGeom prst="rect">
            <a:avLst/>
          </a:prstGeom>
        </p:spPr>
      </p:pic>
      <p:sp>
        <p:nvSpPr>
          <p:cNvPr id="7" name="מלבן 6"/>
          <p:cNvSpPr/>
          <p:nvPr/>
        </p:nvSpPr>
        <p:spPr>
          <a:xfrm>
            <a:off x="1913300" y="1052736"/>
            <a:ext cx="7776488"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בקשות חנינה חדשות שנפתחו לפי חודשים  – 2024</a:t>
            </a:r>
          </a:p>
        </p:txBody>
      </p:sp>
      <p:graphicFrame>
        <p:nvGraphicFramePr>
          <p:cNvPr id="8" name="תרשים 7"/>
          <p:cNvGraphicFramePr>
            <a:graphicFrameLocks/>
          </p:cNvGraphicFramePr>
          <p:nvPr>
            <p:extLst>
              <p:ext uri="{D42A27DB-BD31-4B8C-83A1-F6EECF244321}">
                <p14:modId xmlns:p14="http://schemas.microsoft.com/office/powerpoint/2010/main" val="2019426496"/>
              </p:ext>
            </p:extLst>
          </p:nvPr>
        </p:nvGraphicFramePr>
        <p:xfrm>
          <a:off x="1703512" y="2636911"/>
          <a:ext cx="7128792" cy="3672409"/>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935760" y="5877272"/>
            <a:ext cx="3866205" cy="400110"/>
          </a:xfrm>
          <a:prstGeom prst="rect">
            <a:avLst/>
          </a:prstGeom>
          <a:noFill/>
        </p:spPr>
        <p:txBody>
          <a:bodyPr wrap="square" rtlCol="1">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2000" b="1" dirty="0">
                <a:solidFill>
                  <a:schemeClr val="tx2"/>
                </a:solidFill>
                <a:latin typeface="David" pitchFamily="34" charset="-79"/>
                <a:cs typeface="David" pitchFamily="34" charset="-79"/>
              </a:rPr>
              <a:t>סה"כ בקשות שנפתחו  - 1,928</a:t>
            </a:r>
          </a:p>
        </p:txBody>
      </p:sp>
      <p:graphicFrame>
        <p:nvGraphicFramePr>
          <p:cNvPr id="12" name="תרשים 11"/>
          <p:cNvGraphicFramePr>
            <a:graphicFrameLocks/>
          </p:cNvGraphicFramePr>
          <p:nvPr>
            <p:extLst>
              <p:ext uri="{D42A27DB-BD31-4B8C-83A1-F6EECF244321}">
                <p14:modId xmlns:p14="http://schemas.microsoft.com/office/powerpoint/2010/main" val="1980444063"/>
              </p:ext>
            </p:extLst>
          </p:nvPr>
        </p:nvGraphicFramePr>
        <p:xfrm>
          <a:off x="1593803" y="1637511"/>
          <a:ext cx="9001000" cy="41079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55421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2"/>
          <a:stretch>
            <a:fillRect/>
          </a:stretch>
        </p:blipFill>
        <p:spPr>
          <a:xfrm>
            <a:off x="-96688" y="0"/>
            <a:ext cx="12288688" cy="6858000"/>
          </a:xfrm>
          <a:prstGeom prst="rect">
            <a:avLst/>
          </a:prstGeom>
        </p:spPr>
      </p:pic>
      <p:sp>
        <p:nvSpPr>
          <p:cNvPr id="7" name="מלבן 6"/>
          <p:cNvSpPr/>
          <p:nvPr/>
        </p:nvSpPr>
        <p:spPr>
          <a:xfrm>
            <a:off x="1782658" y="1052736"/>
            <a:ext cx="8037778"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בקשות חנינה חדשות שנפתחו לפי סוג בקשה – 2024</a:t>
            </a:r>
          </a:p>
        </p:txBody>
      </p:sp>
      <p:graphicFrame>
        <p:nvGraphicFramePr>
          <p:cNvPr id="8" name="תרשים 7"/>
          <p:cNvGraphicFramePr>
            <a:graphicFrameLocks/>
          </p:cNvGraphicFramePr>
          <p:nvPr>
            <p:extLst>
              <p:ext uri="{D42A27DB-BD31-4B8C-83A1-F6EECF244321}">
                <p14:modId xmlns:p14="http://schemas.microsoft.com/office/powerpoint/2010/main" val="2019426496"/>
              </p:ext>
            </p:extLst>
          </p:nvPr>
        </p:nvGraphicFramePr>
        <p:xfrm>
          <a:off x="1703512" y="2636911"/>
          <a:ext cx="7128792" cy="3672409"/>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935760" y="5877272"/>
            <a:ext cx="3866205" cy="400110"/>
          </a:xfrm>
          <a:prstGeom prst="rect">
            <a:avLst/>
          </a:prstGeom>
          <a:noFill/>
        </p:spPr>
        <p:txBody>
          <a:bodyPr wrap="square" rtlCol="1">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2000" b="1" dirty="0">
                <a:solidFill>
                  <a:schemeClr val="tx2"/>
                </a:solidFill>
                <a:latin typeface="David" pitchFamily="34" charset="-79"/>
                <a:cs typeface="David" pitchFamily="34" charset="-79"/>
              </a:rPr>
              <a:t>סה"כ בקשות שנפתחו  - 1,928</a:t>
            </a:r>
          </a:p>
        </p:txBody>
      </p:sp>
      <p:graphicFrame>
        <p:nvGraphicFramePr>
          <p:cNvPr id="12" name="תרשים 11"/>
          <p:cNvGraphicFramePr>
            <a:graphicFrameLocks/>
          </p:cNvGraphicFramePr>
          <p:nvPr>
            <p:extLst>
              <p:ext uri="{D42A27DB-BD31-4B8C-83A1-F6EECF244321}">
                <p14:modId xmlns:p14="http://schemas.microsoft.com/office/powerpoint/2010/main" val="2913744289"/>
              </p:ext>
            </p:extLst>
          </p:nvPr>
        </p:nvGraphicFramePr>
        <p:xfrm>
          <a:off x="1593803" y="1637511"/>
          <a:ext cx="9001000" cy="41079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תרשים 8"/>
          <p:cNvGraphicFramePr>
            <a:graphicFrameLocks/>
          </p:cNvGraphicFramePr>
          <p:nvPr>
            <p:extLst>
              <p:ext uri="{D42A27DB-BD31-4B8C-83A1-F6EECF244321}">
                <p14:modId xmlns:p14="http://schemas.microsoft.com/office/powerpoint/2010/main" val="2346662777"/>
              </p:ext>
            </p:extLst>
          </p:nvPr>
        </p:nvGraphicFramePr>
        <p:xfrm>
          <a:off x="1991544" y="1844824"/>
          <a:ext cx="9289032" cy="36004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08140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0" y="0"/>
            <a:ext cx="12192000" cy="6858000"/>
          </a:xfrm>
          <a:prstGeom prst="rect">
            <a:avLst/>
          </a:prstGeom>
        </p:spPr>
      </p:pic>
      <p:sp>
        <p:nvSpPr>
          <p:cNvPr id="7" name="מלבן 6"/>
          <p:cNvSpPr/>
          <p:nvPr/>
        </p:nvSpPr>
        <p:spPr>
          <a:xfrm>
            <a:off x="1316190" y="1052736"/>
            <a:ext cx="8970726"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בקשות חנינה חדשות שנפתחו לפי מתווים ומדיניות – 2024</a:t>
            </a:r>
          </a:p>
        </p:txBody>
      </p:sp>
      <p:graphicFrame>
        <p:nvGraphicFramePr>
          <p:cNvPr id="8" name="תרשים 7"/>
          <p:cNvGraphicFramePr>
            <a:graphicFrameLocks/>
          </p:cNvGraphicFramePr>
          <p:nvPr>
            <p:extLst>
              <p:ext uri="{D42A27DB-BD31-4B8C-83A1-F6EECF244321}">
                <p14:modId xmlns:p14="http://schemas.microsoft.com/office/powerpoint/2010/main" val="2019426496"/>
              </p:ext>
            </p:extLst>
          </p:nvPr>
        </p:nvGraphicFramePr>
        <p:xfrm>
          <a:off x="1703512" y="2636911"/>
          <a:ext cx="7128792" cy="3672409"/>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3935760" y="5877272"/>
            <a:ext cx="3866205" cy="400110"/>
          </a:xfrm>
          <a:prstGeom prst="rect">
            <a:avLst/>
          </a:prstGeom>
          <a:noFill/>
        </p:spPr>
        <p:txBody>
          <a:bodyPr wrap="square" rtlCol="1">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endParaRPr lang="he-IL" sz="2000" b="1" dirty="0">
              <a:solidFill>
                <a:schemeClr val="tx2"/>
              </a:solidFill>
              <a:latin typeface="David" pitchFamily="34" charset="-79"/>
              <a:cs typeface="David" pitchFamily="34" charset="-79"/>
            </a:endParaRPr>
          </a:p>
        </p:txBody>
      </p:sp>
      <p:graphicFrame>
        <p:nvGraphicFramePr>
          <p:cNvPr id="12" name="תרשים 11"/>
          <p:cNvGraphicFramePr>
            <a:graphicFrameLocks/>
          </p:cNvGraphicFramePr>
          <p:nvPr>
            <p:extLst>
              <p:ext uri="{D42A27DB-BD31-4B8C-83A1-F6EECF244321}">
                <p14:modId xmlns:p14="http://schemas.microsoft.com/office/powerpoint/2010/main" val="2913744289"/>
              </p:ext>
            </p:extLst>
          </p:nvPr>
        </p:nvGraphicFramePr>
        <p:xfrm>
          <a:off x="1593803" y="1637511"/>
          <a:ext cx="9001000" cy="410790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תרשים 10"/>
          <p:cNvGraphicFramePr>
            <a:graphicFrameLocks/>
          </p:cNvGraphicFramePr>
          <p:nvPr>
            <p:extLst>
              <p:ext uri="{D42A27DB-BD31-4B8C-83A1-F6EECF244321}">
                <p14:modId xmlns:p14="http://schemas.microsoft.com/office/powerpoint/2010/main" val="3321322065"/>
              </p:ext>
            </p:extLst>
          </p:nvPr>
        </p:nvGraphicFramePr>
        <p:xfrm>
          <a:off x="695400" y="1637511"/>
          <a:ext cx="10513168" cy="4639871"/>
        </p:xfrm>
        <a:graphic>
          <a:graphicData uri="http://schemas.openxmlformats.org/drawingml/2006/chart">
            <c:chart xmlns:c="http://schemas.openxmlformats.org/drawingml/2006/chart" xmlns:r="http://schemas.openxmlformats.org/officeDocument/2006/relationships" r:id="rId6"/>
          </a:graphicData>
        </a:graphic>
      </p:graphicFrame>
      <p:sp>
        <p:nvSpPr>
          <p:cNvPr id="2" name="TextBox 1"/>
          <p:cNvSpPr txBox="1"/>
          <p:nvPr/>
        </p:nvSpPr>
        <p:spPr>
          <a:xfrm>
            <a:off x="473819" y="6001543"/>
            <a:ext cx="10790086" cy="307777"/>
          </a:xfrm>
          <a:prstGeom prst="rect">
            <a:avLst/>
          </a:prstGeom>
          <a:noFill/>
        </p:spPr>
        <p:txBody>
          <a:bodyPr wrap="square" rtlCol="1">
            <a:spAutoFit/>
          </a:bodyPr>
          <a:lstStyle/>
          <a:p>
            <a:r>
              <a:rPr lang="he-IL" sz="1400" dirty="0">
                <a:solidFill>
                  <a:schemeClr val="accent2">
                    <a:lumMod val="50000"/>
                  </a:schemeClr>
                </a:solidFill>
                <a:latin typeface="David" panose="020E0502060401010101" pitchFamily="34" charset="-79"/>
                <a:cs typeface="David" panose="020E0502060401010101" pitchFamily="34" charset="-79"/>
              </a:rPr>
              <a:t>* במסגרת המתווה התקבלו בבית הנשיא 23 עמדות של ועדת קח"ר מילואים. בנוסף הוגשו  54 בקשות למחיקת רישום ישירות לוועדה והם בשלבי טיפול שונים שם.</a:t>
            </a:r>
          </a:p>
        </p:txBody>
      </p:sp>
    </p:spTree>
    <p:extLst>
      <p:ext uri="{BB962C8B-B14F-4D97-AF65-F5344CB8AC3E}">
        <p14:creationId xmlns:p14="http://schemas.microsoft.com/office/powerpoint/2010/main" val="93330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19D61A84-4ACD-2366-B3B7-356F4FFDD7D1}"/>
              </a:ext>
            </a:extLst>
          </p:cNvPr>
          <p:cNvPicPr>
            <a:picLocks noChangeAspect="1"/>
          </p:cNvPicPr>
          <p:nvPr/>
        </p:nvPicPr>
        <p:blipFill>
          <a:blip r:embed="rId3"/>
          <a:stretch>
            <a:fillRect/>
          </a:stretch>
        </p:blipFill>
        <p:spPr>
          <a:xfrm>
            <a:off x="-1" y="1"/>
            <a:ext cx="12177801" cy="6858000"/>
          </a:xfrm>
          <a:prstGeom prst="rect">
            <a:avLst/>
          </a:prstGeom>
        </p:spPr>
      </p:pic>
      <p:sp>
        <p:nvSpPr>
          <p:cNvPr id="7" name="מלבן 6"/>
          <p:cNvSpPr/>
          <p:nvPr/>
        </p:nvSpPr>
        <p:spPr>
          <a:xfrm>
            <a:off x="4907874" y="1022399"/>
            <a:ext cx="2523448" cy="584775"/>
          </a:xfrm>
          <a:prstGeom prst="rect">
            <a:avLst/>
          </a:prstGeom>
        </p:spPr>
        <p:txBody>
          <a:bodyPr wrap="none">
            <a:spAutoFit/>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החלטות - 2024</a:t>
            </a:r>
          </a:p>
        </p:txBody>
      </p:sp>
      <p:graphicFrame>
        <p:nvGraphicFramePr>
          <p:cNvPr id="4" name="תרשים 3"/>
          <p:cNvGraphicFramePr>
            <a:graphicFrameLocks/>
          </p:cNvGraphicFramePr>
          <p:nvPr>
            <p:extLst>
              <p:ext uri="{D42A27DB-BD31-4B8C-83A1-F6EECF244321}">
                <p14:modId xmlns:p14="http://schemas.microsoft.com/office/powerpoint/2010/main" val="3893161553"/>
              </p:ext>
            </p:extLst>
          </p:nvPr>
        </p:nvGraphicFramePr>
        <p:xfrm>
          <a:off x="5087888" y="2609965"/>
          <a:ext cx="6174432" cy="3680451"/>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1"/>
          <p:cNvSpPr txBox="1"/>
          <p:nvPr/>
        </p:nvSpPr>
        <p:spPr>
          <a:xfrm>
            <a:off x="5697081" y="1864337"/>
            <a:ext cx="2376276" cy="1573374"/>
          </a:xfrm>
          <a:prstGeom prst="rect">
            <a:avLst/>
          </a:prstGeom>
        </p:spPr>
        <p:txBody>
          <a:bodyPr wrap="square" rtlCol="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he-IL" sz="4000" b="1" dirty="0">
                <a:solidFill>
                  <a:schemeClr val="bg1"/>
                </a:solidFill>
                <a:effectLst>
                  <a:outerShdw blurRad="38100" dist="38100" dir="2700000" algn="tl">
                    <a:srgbClr val="000000">
                      <a:alpha val="43137"/>
                    </a:srgbClr>
                  </a:outerShdw>
                </a:effectLst>
                <a:latin typeface="David" pitchFamily="34" charset="-79"/>
                <a:cs typeface="David" pitchFamily="34" charset="-79"/>
              </a:rPr>
              <a:t>298</a:t>
            </a:r>
          </a:p>
          <a:p>
            <a:pPr algn="ctr"/>
            <a:r>
              <a:rPr lang="he-IL" sz="2000" b="1" dirty="0">
                <a:solidFill>
                  <a:schemeClr val="bg1"/>
                </a:solidFill>
                <a:effectLst>
                  <a:outerShdw blurRad="38100" dist="38100" dir="2700000" algn="tl">
                    <a:srgbClr val="000000">
                      <a:alpha val="43137"/>
                    </a:srgbClr>
                  </a:outerShdw>
                </a:effectLst>
                <a:latin typeface="David" pitchFamily="34" charset="-79"/>
                <a:cs typeface="David" pitchFamily="34" charset="-79"/>
              </a:rPr>
              <a:t>החלטות חיוביות</a:t>
            </a:r>
          </a:p>
        </p:txBody>
      </p:sp>
      <p:sp>
        <p:nvSpPr>
          <p:cNvPr id="9" name="TextBox 1"/>
          <p:cNvSpPr txBox="1"/>
          <p:nvPr/>
        </p:nvSpPr>
        <p:spPr>
          <a:xfrm>
            <a:off x="3719736" y="3192129"/>
            <a:ext cx="2376276" cy="1573374"/>
          </a:xfrm>
          <a:prstGeom prst="rect">
            <a:avLst/>
          </a:prstGeom>
        </p:spPr>
        <p:txBody>
          <a:bodyPr wrap="square" rtlCol="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he-IL" sz="4000" b="1" dirty="0">
                <a:solidFill>
                  <a:schemeClr val="bg1"/>
                </a:solidFill>
                <a:effectLst>
                  <a:outerShdw blurRad="38100" dist="38100" dir="2700000" algn="tl">
                    <a:srgbClr val="000000">
                      <a:alpha val="43137"/>
                    </a:srgbClr>
                  </a:outerShdw>
                </a:effectLst>
                <a:latin typeface="David" pitchFamily="34" charset="-79"/>
                <a:cs typeface="David" pitchFamily="34" charset="-79"/>
              </a:rPr>
              <a:t>712</a:t>
            </a:r>
          </a:p>
          <a:p>
            <a:pPr algn="ctr"/>
            <a:r>
              <a:rPr lang="he-IL" sz="2000" b="1" dirty="0">
                <a:solidFill>
                  <a:schemeClr val="bg1"/>
                </a:solidFill>
                <a:effectLst>
                  <a:outerShdw blurRad="38100" dist="38100" dir="2700000" algn="tl">
                    <a:srgbClr val="000000">
                      <a:alpha val="43137"/>
                    </a:srgbClr>
                  </a:outerShdw>
                </a:effectLst>
                <a:latin typeface="David" pitchFamily="34" charset="-79"/>
                <a:cs typeface="David" pitchFamily="34" charset="-79"/>
              </a:rPr>
              <a:t>החלטות שליליות</a:t>
            </a:r>
          </a:p>
        </p:txBody>
      </p:sp>
      <p:graphicFrame>
        <p:nvGraphicFramePr>
          <p:cNvPr id="11" name="תרשים 10">
            <a:extLst>
              <a:ext uri="{FF2B5EF4-FFF2-40B4-BE49-F238E27FC236}">
                <a16:creationId xmlns:a16="http://schemas.microsoft.com/office/drawing/2014/main" xmlns="" id="{9DB5AF56-90A6-439C-BA4B-8F111386FB1E}"/>
              </a:ext>
            </a:extLst>
          </p:cNvPr>
          <p:cNvGraphicFramePr>
            <a:graphicFrameLocks/>
          </p:cNvGraphicFramePr>
          <p:nvPr>
            <p:extLst>
              <p:ext uri="{D42A27DB-BD31-4B8C-83A1-F6EECF244321}">
                <p14:modId xmlns:p14="http://schemas.microsoft.com/office/powerpoint/2010/main" val="3814129789"/>
              </p:ext>
            </p:extLst>
          </p:nvPr>
        </p:nvGraphicFramePr>
        <p:xfrm>
          <a:off x="1559496" y="1611847"/>
          <a:ext cx="8604944" cy="3999012"/>
        </p:xfrm>
        <a:graphic>
          <a:graphicData uri="http://schemas.openxmlformats.org/drawingml/2006/chart">
            <c:chart xmlns:c="http://schemas.openxmlformats.org/drawingml/2006/chart" xmlns:r="http://schemas.openxmlformats.org/officeDocument/2006/relationships" r:id="rId5"/>
          </a:graphicData>
        </a:graphic>
      </p:graphicFrame>
      <p:sp>
        <p:nvSpPr>
          <p:cNvPr id="2" name="מלבן 1"/>
          <p:cNvSpPr/>
          <p:nvPr/>
        </p:nvSpPr>
        <p:spPr>
          <a:xfrm>
            <a:off x="6744072" y="2027277"/>
            <a:ext cx="2358008" cy="1692771"/>
          </a:xfrm>
          <a:prstGeom prst="rect">
            <a:avLst/>
          </a:prstGeom>
        </p:spPr>
        <p:txBody>
          <a:bodyPr wrap="square">
            <a:spAutoFit/>
          </a:bodyPr>
          <a:lstStyle/>
          <a:p>
            <a:pPr algn="ctr"/>
            <a:r>
              <a:rPr lang="he-IL" sz="2400" b="1" spc="50" dirty="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571 </a:t>
            </a:r>
          </a:p>
          <a:p>
            <a:pPr algn="ctr"/>
            <a:r>
              <a:rPr lang="he-IL" sz="2400" b="1" spc="50" dirty="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החלטות חיוביות</a:t>
            </a:r>
          </a:p>
          <a:p>
            <a:pPr algn="ctr"/>
            <a:r>
              <a:rPr lang="he-IL" sz="2000" b="1" spc="50" dirty="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37</a:t>
            </a:r>
            <a:r>
              <a:rPr lang="he-IL" sz="2000" b="1" spc="50" dirty="0" smtClean="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a:t>
            </a:r>
          </a:p>
          <a:p>
            <a:pPr algn="ctr"/>
            <a:r>
              <a:rPr lang="he-IL" sz="3200" b="1" spc="50" dirty="0" smtClean="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rPr>
              <a:t>1/3</a:t>
            </a:r>
            <a:endParaRPr lang="he-IL" sz="3200" b="1" spc="50" dirty="0">
              <a:ln w="9525" cmpd="sng">
                <a:solidFill>
                  <a:schemeClr val="bg1"/>
                </a:solidFill>
                <a:prstDash val="solid"/>
              </a:ln>
              <a:solidFill>
                <a:schemeClr val="accent2">
                  <a:lumMod val="50000"/>
                </a:schemeClr>
              </a:solidFill>
              <a:effectLst>
                <a:glow rad="38100">
                  <a:schemeClr val="accent1">
                    <a:alpha val="40000"/>
                  </a:schemeClr>
                </a:glow>
              </a:effectLst>
              <a:latin typeface="David" panose="020E0502060401010101" pitchFamily="34" charset="-79"/>
              <a:cs typeface="David" panose="020E0502060401010101" pitchFamily="34" charset="-79"/>
            </a:endParaRPr>
          </a:p>
        </p:txBody>
      </p:sp>
      <p:sp>
        <p:nvSpPr>
          <p:cNvPr id="6" name="TextBox 5"/>
          <p:cNvSpPr txBox="1"/>
          <p:nvPr/>
        </p:nvSpPr>
        <p:spPr>
          <a:xfrm>
            <a:off x="4492204" y="5740866"/>
            <a:ext cx="4145511" cy="523220"/>
          </a:xfrm>
          <a:prstGeom prst="rect">
            <a:avLst/>
          </a:prstGeom>
          <a:noFill/>
        </p:spPr>
        <p:txBody>
          <a:bodyPr wrap="square" rtlCol="1">
            <a:spAutoFit/>
          </a:bodyPr>
          <a:lstStyle/>
          <a:p>
            <a:pPr algn="ctr"/>
            <a:r>
              <a:rPr lang="he-IL" sz="2800" b="1" dirty="0">
                <a:ln w="18000">
                  <a:solidFill>
                    <a:schemeClr val="bg2">
                      <a:lumMod val="25000"/>
                    </a:schemeClr>
                  </a:solidFill>
                  <a:prstDash val="solid"/>
                  <a:miter lim="800000"/>
                </a:ln>
                <a:solidFill>
                  <a:srgbClr val="0070C0"/>
                </a:solidFill>
                <a:latin typeface="David" pitchFamily="34" charset="-79"/>
                <a:cs typeface="David" pitchFamily="34" charset="-79"/>
              </a:rPr>
              <a:t>סה"כ – 1,535 החלטות</a:t>
            </a:r>
          </a:p>
        </p:txBody>
      </p:sp>
    </p:spTree>
    <p:extLst>
      <p:ext uri="{BB962C8B-B14F-4D97-AF65-F5344CB8AC3E}">
        <p14:creationId xmlns:p14="http://schemas.microsoft.com/office/powerpoint/2010/main" val="2386143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847528" y="836712"/>
            <a:ext cx="7620000" cy="1143000"/>
          </a:xfrm>
        </p:spPr>
        <p:txBody>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ea typeface="+mn-ea"/>
                <a:cs typeface="David" pitchFamily="34" charset="-79"/>
              </a:rPr>
              <a:t>החלטות 2024 – לפי חודשים</a:t>
            </a:r>
          </a:p>
        </p:txBody>
      </p:sp>
      <p:graphicFrame>
        <p:nvGraphicFramePr>
          <p:cNvPr id="6" name="תרשים 5"/>
          <p:cNvGraphicFramePr>
            <a:graphicFrameLocks/>
          </p:cNvGraphicFramePr>
          <p:nvPr>
            <p:extLst>
              <p:ext uri="{D42A27DB-BD31-4B8C-83A1-F6EECF244321}">
                <p14:modId xmlns:p14="http://schemas.microsoft.com/office/powerpoint/2010/main" val="1647100106"/>
              </p:ext>
            </p:extLst>
          </p:nvPr>
        </p:nvGraphicFramePr>
        <p:xfrm>
          <a:off x="1415480" y="827688"/>
          <a:ext cx="8581800" cy="561662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1199456" y="4941168"/>
            <a:ext cx="2401888" cy="369332"/>
          </a:xfrm>
          <a:prstGeom prst="rect">
            <a:avLst/>
          </a:prstGeom>
          <a:noFill/>
        </p:spPr>
        <p:txBody>
          <a:bodyPr wrap="square" rtlCol="1">
            <a:spAutoFit/>
          </a:bodyPr>
          <a:lstStyle/>
          <a:p>
            <a:pPr algn="ctr"/>
            <a:r>
              <a:rPr lang="he-IL" b="1" dirty="0">
                <a:ln w="18000">
                  <a:solidFill>
                    <a:schemeClr val="bg2">
                      <a:lumMod val="25000"/>
                    </a:schemeClr>
                  </a:solidFill>
                  <a:prstDash val="solid"/>
                  <a:miter lim="800000"/>
                </a:ln>
                <a:solidFill>
                  <a:srgbClr val="0070C0"/>
                </a:solidFill>
                <a:latin typeface="David" pitchFamily="34" charset="-79"/>
                <a:cs typeface="David" pitchFamily="34" charset="-79"/>
              </a:rPr>
              <a:t>סה"כ – 1,535 החלטות</a:t>
            </a:r>
          </a:p>
        </p:txBody>
      </p:sp>
    </p:spTree>
    <p:extLst>
      <p:ext uri="{BB962C8B-B14F-4D97-AF65-F5344CB8AC3E}">
        <p14:creationId xmlns:p14="http://schemas.microsoft.com/office/powerpoint/2010/main" val="681445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279576" y="692696"/>
            <a:ext cx="8208912" cy="1143000"/>
          </a:xfrm>
        </p:spPr>
        <p:txBody>
          <a:bodyPr/>
          <a:lstStyle/>
          <a:p>
            <a:pPr algn="ctr">
              <a:defRPr sz="1800" b="1" i="0" u="none" strike="noStrike" kern="1200" baseline="0">
                <a:solidFill>
                  <a:sysClr val="windowText" lastClr="000000"/>
                </a:solidFill>
                <a:latin typeface="David" pitchFamily="34" charset="-79"/>
                <a:ea typeface="+mn-ea"/>
                <a:cs typeface="David" pitchFamily="34" charset="-79"/>
              </a:defRPr>
            </a:pPr>
            <a:r>
              <a:rPr lang="he-IL" sz="3200" b="1" dirty="0">
                <a:ln w="18000">
                  <a:solidFill>
                    <a:schemeClr val="bg2">
                      <a:lumMod val="25000"/>
                    </a:schemeClr>
                  </a:solidFill>
                  <a:prstDash val="solid"/>
                  <a:miter lim="800000"/>
                </a:ln>
                <a:solidFill>
                  <a:srgbClr val="0070C0"/>
                </a:solidFill>
                <a:latin typeface="David" pitchFamily="34" charset="-79"/>
                <a:cs typeface="David" pitchFamily="34" charset="-79"/>
              </a:rPr>
              <a:t>החלטות 2024 – לפי סוג בקשה</a:t>
            </a:r>
            <a:endParaRPr lang="he-IL" sz="3200" b="1" dirty="0">
              <a:ln w="18000">
                <a:solidFill>
                  <a:schemeClr val="bg2">
                    <a:lumMod val="25000"/>
                  </a:schemeClr>
                </a:solidFill>
                <a:prstDash val="solid"/>
                <a:miter lim="800000"/>
              </a:ln>
              <a:solidFill>
                <a:srgbClr val="0070C0"/>
              </a:solidFill>
              <a:latin typeface="David" pitchFamily="34" charset="-79"/>
              <a:ea typeface="+mn-ea"/>
              <a:cs typeface="David" pitchFamily="34" charset="-79"/>
            </a:endParaRPr>
          </a:p>
        </p:txBody>
      </p:sp>
      <p:graphicFrame>
        <p:nvGraphicFramePr>
          <p:cNvPr id="6" name="תרשים 5"/>
          <p:cNvGraphicFramePr>
            <a:graphicFrameLocks/>
          </p:cNvGraphicFramePr>
          <p:nvPr>
            <p:extLst>
              <p:ext uri="{D42A27DB-BD31-4B8C-83A1-F6EECF244321}">
                <p14:modId xmlns:p14="http://schemas.microsoft.com/office/powerpoint/2010/main" val="2261783272"/>
              </p:ext>
            </p:extLst>
          </p:nvPr>
        </p:nvGraphicFramePr>
        <p:xfrm>
          <a:off x="1631504" y="1484784"/>
          <a:ext cx="8136904" cy="511256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43472" y="4581128"/>
            <a:ext cx="2376264" cy="369332"/>
          </a:xfrm>
          <a:prstGeom prst="rect">
            <a:avLst/>
          </a:prstGeom>
          <a:noFill/>
        </p:spPr>
        <p:txBody>
          <a:bodyPr wrap="square" rtlCol="1">
            <a:spAutoFit/>
          </a:bodyPr>
          <a:lstStyle/>
          <a:p>
            <a:pPr algn="ctr"/>
            <a:r>
              <a:rPr lang="he-IL" b="1" dirty="0">
                <a:ln w="18000">
                  <a:solidFill>
                    <a:schemeClr val="bg2">
                      <a:lumMod val="25000"/>
                    </a:schemeClr>
                  </a:solidFill>
                  <a:prstDash val="solid"/>
                  <a:miter lim="800000"/>
                </a:ln>
                <a:solidFill>
                  <a:srgbClr val="0070C0"/>
                </a:solidFill>
                <a:latin typeface="David" pitchFamily="34" charset="-79"/>
                <a:cs typeface="David" pitchFamily="34" charset="-79"/>
              </a:rPr>
              <a:t>סה"כ – 1,535 החלטות</a:t>
            </a:r>
          </a:p>
        </p:txBody>
      </p:sp>
    </p:spTree>
    <p:extLst>
      <p:ext uri="{BB962C8B-B14F-4D97-AF65-F5344CB8AC3E}">
        <p14:creationId xmlns:p14="http://schemas.microsoft.com/office/powerpoint/2010/main" val="22673722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קירבה">
  <a:themeElements>
    <a:clrScheme name="צורת גל">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קירבה">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צורת גל">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themeOverride>
</file>

<file path=docProps/app.xml><?xml version="1.0" encoding="utf-8"?>
<Properties xmlns="http://schemas.openxmlformats.org/officeDocument/2006/extended-properties" xmlns:vt="http://schemas.openxmlformats.org/officeDocument/2006/docPropsVTypes">
  <Template/>
  <TotalTime>64</TotalTime>
  <Words>1301</Words>
  <Application>Microsoft Office PowerPoint</Application>
  <PresentationFormat>מסך רחב</PresentationFormat>
  <Paragraphs>181</Paragraphs>
  <Slides>26</Slides>
  <Notes>15</Notes>
  <HiddenSlides>0</HiddenSlides>
  <MMClips>0</MMClips>
  <ScaleCrop>false</ScaleCrop>
  <HeadingPairs>
    <vt:vector size="6" baseType="variant">
      <vt:variant>
        <vt:lpstr>גופנים בשימוש</vt:lpstr>
      </vt:variant>
      <vt:variant>
        <vt:i4>6</vt:i4>
      </vt:variant>
      <vt:variant>
        <vt:lpstr>ערכת נושא</vt:lpstr>
      </vt:variant>
      <vt:variant>
        <vt:i4>2</vt:i4>
      </vt:variant>
      <vt:variant>
        <vt:lpstr>כותרות שקופיות</vt:lpstr>
      </vt:variant>
      <vt:variant>
        <vt:i4>26</vt:i4>
      </vt:variant>
    </vt:vector>
  </HeadingPairs>
  <TitlesOfParts>
    <vt:vector size="34" baseType="lpstr">
      <vt:lpstr>Arial</vt:lpstr>
      <vt:lpstr>Calibri</vt:lpstr>
      <vt:lpstr>Calibri Light</vt:lpstr>
      <vt:lpstr>Cambria</vt:lpstr>
      <vt:lpstr>David</vt:lpstr>
      <vt:lpstr>Times New Roman</vt:lpstr>
      <vt:lpstr>קירבה</vt:lpstr>
      <vt:lpstr>Office Theme</vt:lpstr>
      <vt:lpstr>מצגת של PowerPoint</vt:lpstr>
      <vt:lpstr>מצגת של PowerPoint</vt:lpstr>
      <vt:lpstr>פניות בכתב שנתקבלו - 2024</vt:lpstr>
      <vt:lpstr>מצגת של PowerPoint</vt:lpstr>
      <vt:lpstr>מצגת של PowerPoint</vt:lpstr>
      <vt:lpstr>מצגת של PowerPoint</vt:lpstr>
      <vt:lpstr>מצגת של PowerPoint</vt:lpstr>
      <vt:lpstr>החלטות 2024 – לפי חודשים</vt:lpstr>
      <vt:lpstr>החלטות 2024 – לפי סוג בקשה</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ענבר נאסי</dc:creator>
  <cp:lastModifiedBy>צוריה בר ניצן</cp:lastModifiedBy>
  <cp:revision>310</cp:revision>
  <cp:lastPrinted>2025-01-13T09:06:39Z</cp:lastPrinted>
  <dcterms:created xsi:type="dcterms:W3CDTF">2020-01-23T14:26:07Z</dcterms:created>
  <dcterms:modified xsi:type="dcterms:W3CDTF">2025-01-23T09:21:25Z</dcterms:modified>
</cp:coreProperties>
</file>